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18" r:id="rId1"/>
  </p:sldMasterIdLst>
  <p:notesMasterIdLst>
    <p:notesMasterId r:id="rId29"/>
  </p:notesMasterIdLst>
  <p:sldIdLst>
    <p:sldId id="256" r:id="rId2"/>
    <p:sldId id="258" r:id="rId3"/>
    <p:sldId id="259" r:id="rId4"/>
    <p:sldId id="289" r:id="rId5"/>
    <p:sldId id="277" r:id="rId6"/>
    <p:sldId id="278" r:id="rId7"/>
    <p:sldId id="279" r:id="rId8"/>
    <p:sldId id="261" r:id="rId9"/>
    <p:sldId id="280" r:id="rId10"/>
    <p:sldId id="283" r:id="rId11"/>
    <p:sldId id="284" r:id="rId12"/>
    <p:sldId id="282" r:id="rId13"/>
    <p:sldId id="285" r:id="rId14"/>
    <p:sldId id="287" r:id="rId15"/>
    <p:sldId id="288" r:id="rId16"/>
    <p:sldId id="262" r:id="rId17"/>
    <p:sldId id="265" r:id="rId18"/>
    <p:sldId id="267" r:id="rId19"/>
    <p:sldId id="270" r:id="rId20"/>
    <p:sldId id="271" r:id="rId21"/>
    <p:sldId id="272" r:id="rId22"/>
    <p:sldId id="273" r:id="rId23"/>
    <p:sldId id="274" r:id="rId24"/>
    <p:sldId id="275" r:id="rId25"/>
    <p:sldId id="276" r:id="rId26"/>
    <p:sldId id="264" r:id="rId27"/>
    <p:sldId id="263" r:id="rId2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66FF"/>
    <a:srgbClr val="E5EBF1"/>
    <a:srgbClr val="9EB7BD"/>
    <a:srgbClr val="E5F1E4"/>
    <a:srgbClr val="7B94B6"/>
    <a:srgbClr val="E6EFF2"/>
    <a:srgbClr val="E7F0E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3C2FFA5D-87B4-456A-9821-1D502468CF0F}" styleName="主题样式 1 - 强调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3" autoAdjust="0"/>
    <p:restoredTop sz="75336" autoAdjust="0"/>
  </p:normalViewPr>
  <p:slideViewPr>
    <p:cSldViewPr snapToGrid="0">
      <p:cViewPr varScale="1">
        <p:scale>
          <a:sx n="73" d="100"/>
          <a:sy n="73" d="100"/>
        </p:scale>
        <p:origin x="1460" y="40"/>
      </p:cViewPr>
      <p:guideLst/>
    </p:cSldViewPr>
  </p:slideViewPr>
  <p:outlineViewPr>
    <p:cViewPr>
      <p:scale>
        <a:sx n="33" d="100"/>
        <a:sy n="33" d="100"/>
      </p:scale>
      <p:origin x="0" y="-14832"/>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diagrams/_rels/data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rawing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208C23B-CB8E-4713-9B09-68B752B93B2C}"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D48E5FD3-3342-42FD-91D0-77673DBB67C6}">
      <dgm:prSet custT="1"/>
      <dgm:spPr/>
      <dgm:t>
        <a:bodyPr/>
        <a:lstStyle/>
        <a:p>
          <a:pPr>
            <a:lnSpc>
              <a:spcPct val="114000"/>
            </a:lnSpc>
            <a:spcAft>
              <a:spcPts val="0"/>
            </a:spcAft>
            <a:defRPr cap="all"/>
          </a:pPr>
          <a:r>
            <a:rPr lang="en-US" altLang="zh-CN" sz="2800" baseline="0" dirty="0">
              <a:latin typeface="Arial Nova" panose="020B0504020202020204" pitchFamily="34" charset="0"/>
              <a:ea typeface="宋体" panose="02010600030101010101" pitchFamily="2" charset="-122"/>
            </a:rPr>
            <a:t>1.1 </a:t>
          </a:r>
          <a:r>
            <a:rPr lang="zh-CN" sz="2800" baseline="0" dirty="0">
              <a:latin typeface="Arial Nova" panose="020B0504020202020204" pitchFamily="34" charset="0"/>
              <a:ea typeface="宋体" panose="02010600030101010101" pitchFamily="2" charset="-122"/>
            </a:rPr>
            <a:t>数理分析的基本概念</a:t>
          </a:r>
          <a:endParaRPr lang="en-US" sz="2800" baseline="0" dirty="0">
            <a:latin typeface="Arial Nova" panose="020B0504020202020204" pitchFamily="34" charset="0"/>
            <a:ea typeface="宋体" panose="02010600030101010101" pitchFamily="2" charset="-122"/>
          </a:endParaRPr>
        </a:p>
      </dgm:t>
    </dgm:pt>
    <dgm:pt modelId="{D85CE451-B7CA-41E8-90F3-9AE08D154314}" type="parTrans" cxnId="{F56C7C5C-63DA-47FC-B2C4-E15616E45EA1}">
      <dgm:prSet/>
      <dgm:spPr/>
      <dgm:t>
        <a:bodyPr/>
        <a:lstStyle/>
        <a:p>
          <a:endParaRPr lang="en-US"/>
        </a:p>
      </dgm:t>
    </dgm:pt>
    <dgm:pt modelId="{EF0D798B-4BAB-498B-9522-20017C537B61}" type="sibTrans" cxnId="{F56C7C5C-63DA-47FC-B2C4-E15616E45EA1}">
      <dgm:prSet/>
      <dgm:spPr/>
      <dgm:t>
        <a:bodyPr/>
        <a:lstStyle/>
        <a:p>
          <a:endParaRPr lang="en-US"/>
        </a:p>
      </dgm:t>
    </dgm:pt>
    <dgm:pt modelId="{403DF844-CCC4-48B2-9EBC-467276C91FF1}">
      <dgm:prSet custT="1"/>
      <dgm:spPr>
        <a:noFill/>
        <a:ln>
          <a:noFill/>
        </a:ln>
        <a:effectLst/>
      </dgm:spPr>
      <dgm:t>
        <a:bodyPr spcFirstLastPara="0" vert="horz" wrap="square" lIns="0" tIns="0" rIns="0" bIns="0" numCol="1" spcCol="1270" anchor="t" anchorCtr="0"/>
        <a:lstStyle/>
        <a:p>
          <a:pPr>
            <a:lnSpc>
              <a:spcPct val="114000"/>
            </a:lnSpc>
            <a:spcAft>
              <a:spcPts val="0"/>
            </a:spcAft>
            <a:defRPr cap="all"/>
          </a:pPr>
          <a:r>
            <a:rPr lang="en-US" altLang="zh-CN" sz="2800" kern="1200" baseline="0" dirty="0">
              <a:latin typeface="Arial Nova" panose="020B0504020202020204" pitchFamily="34" charset="0"/>
              <a:ea typeface="宋体" panose="02010600030101010101" pitchFamily="2" charset="-122"/>
            </a:rPr>
            <a:t>1.2 </a:t>
          </a:r>
          <a:r>
            <a:rPr lang="zh-CN" sz="2800" kern="1200" cap="all" baseline="0" dirty="0">
              <a:solidFill>
                <a:srgbClr val="000000">
                  <a:hueOff val="0"/>
                  <a:satOff val="0"/>
                  <a:lumOff val="0"/>
                  <a:alphaOff val="0"/>
                </a:srgbClr>
              </a:solidFill>
              <a:latin typeface="Arial Nova" panose="020B0504020202020204" pitchFamily="34" charset="0"/>
              <a:ea typeface="宋体" panose="02010600030101010101" pitchFamily="2" charset="-122"/>
              <a:cs typeface="+mn-cs"/>
            </a:rPr>
            <a:t>数理统计</a:t>
          </a:r>
          <a:r>
            <a:rPr lang="zh-CN" sz="2800" kern="1200" baseline="0" dirty="0">
              <a:latin typeface="Arial Nova" panose="020B0504020202020204" pitchFamily="34" charset="0"/>
              <a:ea typeface="宋体" panose="02010600030101010101" pitchFamily="2" charset="-122"/>
            </a:rPr>
            <a:t>分析软件</a:t>
          </a:r>
          <a:endParaRPr lang="en-US" sz="2800" kern="1200" baseline="0" dirty="0">
            <a:latin typeface="Arial Nova" panose="020B0504020202020204" pitchFamily="34" charset="0"/>
            <a:ea typeface="宋体" panose="02010600030101010101" pitchFamily="2" charset="-122"/>
          </a:endParaRPr>
        </a:p>
      </dgm:t>
    </dgm:pt>
    <dgm:pt modelId="{991D8575-FBE0-4096-A779-766D134E142E}" type="parTrans" cxnId="{0C02CE64-7469-483C-AEA6-A170F5CF10D7}">
      <dgm:prSet/>
      <dgm:spPr/>
      <dgm:t>
        <a:bodyPr/>
        <a:lstStyle/>
        <a:p>
          <a:endParaRPr lang="en-US"/>
        </a:p>
      </dgm:t>
    </dgm:pt>
    <dgm:pt modelId="{F8154E9A-97FF-43FC-A0D2-5CCBBE3E218F}" type="sibTrans" cxnId="{0C02CE64-7469-483C-AEA6-A170F5CF10D7}">
      <dgm:prSet/>
      <dgm:spPr/>
      <dgm:t>
        <a:bodyPr/>
        <a:lstStyle/>
        <a:p>
          <a:endParaRPr lang="en-US"/>
        </a:p>
      </dgm:t>
    </dgm:pt>
    <dgm:pt modelId="{5A68158F-504D-41BB-BB41-9D4BC4693763}">
      <dgm:prSet custT="1"/>
      <dgm:spPr>
        <a:noFill/>
        <a:ln>
          <a:noFill/>
        </a:ln>
        <a:effectLst/>
      </dgm:spPr>
      <dgm:t>
        <a:bodyPr spcFirstLastPara="0" vert="horz" wrap="square" lIns="0" tIns="0" rIns="0" bIns="0" numCol="1" spcCol="1270" anchor="t" anchorCtr="0"/>
        <a:lstStyle/>
        <a:p>
          <a:pPr>
            <a:lnSpc>
              <a:spcPct val="114000"/>
            </a:lnSpc>
            <a:spcAft>
              <a:spcPts val="0"/>
            </a:spcAft>
            <a:defRPr cap="all"/>
          </a:pPr>
          <a:r>
            <a:rPr lang="en-US" altLang="zh-CN" sz="2800" kern="1200" baseline="0" dirty="0">
              <a:latin typeface="Arial Nova" panose="020B0504020202020204" pitchFamily="34" charset="0"/>
              <a:ea typeface="宋体" panose="02010600030101010101" pitchFamily="2" charset="-122"/>
            </a:rPr>
            <a:t>1.3 </a:t>
          </a:r>
          <a:r>
            <a:rPr lang="zh-CN" sz="2800" kern="1200" cap="all" baseline="0" dirty="0">
              <a:solidFill>
                <a:srgbClr val="000000">
                  <a:hueOff val="0"/>
                  <a:satOff val="0"/>
                  <a:lumOff val="0"/>
                  <a:alphaOff val="0"/>
                </a:srgbClr>
              </a:solidFill>
              <a:latin typeface="Arial Nova" panose="020B0504020202020204" pitchFamily="34" charset="0"/>
              <a:ea typeface="宋体" panose="02010600030101010101" pitchFamily="2" charset="-122"/>
              <a:cs typeface="+mn-cs"/>
            </a:rPr>
            <a:t>数理统计</a:t>
          </a:r>
          <a:r>
            <a:rPr lang="zh-CN" sz="2800" kern="1200" baseline="0" dirty="0">
              <a:latin typeface="Arial Nova" panose="020B0504020202020204" pitchFamily="34" charset="0"/>
              <a:ea typeface="宋体" panose="02010600030101010101" pitchFamily="2" charset="-122"/>
            </a:rPr>
            <a:t>分析</a:t>
          </a:r>
          <a:r>
            <a:rPr lang="en-US" sz="2800" kern="1200" baseline="0" dirty="0">
              <a:latin typeface="Arial Nova" panose="020B0504020202020204" pitchFamily="34" charset="0"/>
              <a:ea typeface="宋体" panose="02010600030101010101" pitchFamily="2" charset="-122"/>
            </a:rPr>
            <a:t>R</a:t>
          </a:r>
          <a:r>
            <a:rPr lang="zh-CN" sz="2800" kern="1200" baseline="0" dirty="0">
              <a:latin typeface="Arial Nova" panose="020B0504020202020204" pitchFamily="34" charset="0"/>
              <a:ea typeface="宋体" panose="02010600030101010101" pitchFamily="2" charset="-122"/>
            </a:rPr>
            <a:t>语言简介</a:t>
          </a:r>
          <a:endParaRPr lang="en-US" sz="2800" kern="1200" baseline="0" dirty="0">
            <a:latin typeface="Arial Nova" panose="020B0504020202020204" pitchFamily="34" charset="0"/>
            <a:ea typeface="宋体" panose="02010600030101010101" pitchFamily="2" charset="-122"/>
          </a:endParaRPr>
        </a:p>
      </dgm:t>
    </dgm:pt>
    <dgm:pt modelId="{DB29B64B-C659-4591-B6A5-C91793782DF9}" type="parTrans" cxnId="{D0F8EF5D-7155-476D-887F-63CD01B9833B}">
      <dgm:prSet/>
      <dgm:spPr/>
      <dgm:t>
        <a:bodyPr/>
        <a:lstStyle/>
        <a:p>
          <a:endParaRPr lang="en-US"/>
        </a:p>
      </dgm:t>
    </dgm:pt>
    <dgm:pt modelId="{33DC8076-4A80-4538-AA8A-F13B081B0C6C}" type="sibTrans" cxnId="{D0F8EF5D-7155-476D-887F-63CD01B9833B}">
      <dgm:prSet/>
      <dgm:spPr/>
      <dgm:t>
        <a:bodyPr/>
        <a:lstStyle/>
        <a:p>
          <a:endParaRPr lang="en-US"/>
        </a:p>
      </dgm:t>
    </dgm:pt>
    <dgm:pt modelId="{6294FCC4-8093-4385-BBCD-C3256F450AB7}" type="pres">
      <dgm:prSet presAssocID="{D208C23B-CB8E-4713-9B09-68B752B93B2C}" presName="root" presStyleCnt="0">
        <dgm:presLayoutVars>
          <dgm:dir/>
          <dgm:resizeHandles val="exact"/>
        </dgm:presLayoutVars>
      </dgm:prSet>
      <dgm:spPr/>
    </dgm:pt>
    <dgm:pt modelId="{ECC03BE8-8E8D-42C3-8D63-9042B444F856}" type="pres">
      <dgm:prSet presAssocID="{D48E5FD3-3342-42FD-91D0-77673DBB67C6}" presName="compNode" presStyleCnt="0"/>
      <dgm:spPr/>
    </dgm:pt>
    <dgm:pt modelId="{E99D5BBA-27B7-4DF4-A540-39831C04C842}" type="pres">
      <dgm:prSet presAssocID="{D48E5FD3-3342-42FD-91D0-77673DBB67C6}" presName="iconBgRect" presStyleLbl="bgShp" presStyleIdx="0" presStyleCnt="3"/>
      <dgm:spPr/>
    </dgm:pt>
    <dgm:pt modelId="{B3E27DF0-910E-4BD3-AC74-A4F341B791EC}" type="pres">
      <dgm:prSet presAssocID="{D48E5FD3-3342-42FD-91D0-77673DBB67C6}"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athematics"/>
        </a:ext>
      </dgm:extLst>
    </dgm:pt>
    <dgm:pt modelId="{FE9A4072-5E75-4DEA-87F4-4212A6BE768C}" type="pres">
      <dgm:prSet presAssocID="{D48E5FD3-3342-42FD-91D0-77673DBB67C6}" presName="spaceRect" presStyleCnt="0"/>
      <dgm:spPr/>
    </dgm:pt>
    <dgm:pt modelId="{BE54C05A-6B02-4710-B358-AAC471B32ED2}" type="pres">
      <dgm:prSet presAssocID="{D48E5FD3-3342-42FD-91D0-77673DBB67C6}" presName="textRect" presStyleLbl="revTx" presStyleIdx="0" presStyleCnt="3" custScaleX="83280" custLinFactNeighborX="11451" custLinFactNeighborY="-1635">
        <dgm:presLayoutVars>
          <dgm:chMax val="1"/>
          <dgm:chPref val="1"/>
        </dgm:presLayoutVars>
      </dgm:prSet>
      <dgm:spPr/>
    </dgm:pt>
    <dgm:pt modelId="{BEB31EEB-5437-4607-8D2A-18D6A2DD8322}" type="pres">
      <dgm:prSet presAssocID="{EF0D798B-4BAB-498B-9522-20017C537B61}" presName="sibTrans" presStyleCnt="0"/>
      <dgm:spPr/>
    </dgm:pt>
    <dgm:pt modelId="{3F42A14F-ACA1-40C7-93AD-6D6AAF2F2E5A}" type="pres">
      <dgm:prSet presAssocID="{403DF844-CCC4-48B2-9EBC-467276C91FF1}" presName="compNode" presStyleCnt="0"/>
      <dgm:spPr/>
    </dgm:pt>
    <dgm:pt modelId="{4C7EDD7F-9BFB-4DB8-8A7D-480BF2EFA0FE}" type="pres">
      <dgm:prSet presAssocID="{403DF844-CCC4-48B2-9EBC-467276C91FF1}" presName="iconBgRect" presStyleLbl="bgShp" presStyleIdx="1" presStyleCnt="3"/>
      <dgm:spPr/>
    </dgm:pt>
    <dgm:pt modelId="{BC107FD0-2B03-40C3-BB1F-D2255659BC0B}" type="pres">
      <dgm:prSet presAssocID="{403DF844-CCC4-48B2-9EBC-467276C91FF1}"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tatistics"/>
        </a:ext>
      </dgm:extLst>
    </dgm:pt>
    <dgm:pt modelId="{06B7A040-736F-4A59-AE7B-6BD48F8226B8}" type="pres">
      <dgm:prSet presAssocID="{403DF844-CCC4-48B2-9EBC-467276C91FF1}" presName="spaceRect" presStyleCnt="0"/>
      <dgm:spPr/>
    </dgm:pt>
    <dgm:pt modelId="{4DE1910B-1681-41F6-9A4C-E1A1CEF1A482}" type="pres">
      <dgm:prSet presAssocID="{403DF844-CCC4-48B2-9EBC-467276C91FF1}" presName="textRect" presStyleLbl="revTx" presStyleIdx="1" presStyleCnt="3" custScaleX="66728" custLinFactNeighborX="3660" custLinFactNeighborY="3774">
        <dgm:presLayoutVars>
          <dgm:chMax val="1"/>
          <dgm:chPref val="1"/>
        </dgm:presLayoutVars>
      </dgm:prSet>
      <dgm:spPr>
        <a:xfrm>
          <a:off x="3816190" y="2804632"/>
          <a:ext cx="2777383" cy="900000"/>
        </a:xfrm>
        <a:prstGeom prst="rect">
          <a:avLst/>
        </a:prstGeom>
      </dgm:spPr>
    </dgm:pt>
    <dgm:pt modelId="{B8A6212C-0BBD-4DD0-A0CA-E75E05C8459C}" type="pres">
      <dgm:prSet presAssocID="{F8154E9A-97FF-43FC-A0D2-5CCBBE3E218F}" presName="sibTrans" presStyleCnt="0"/>
      <dgm:spPr/>
    </dgm:pt>
    <dgm:pt modelId="{9FD57EA5-237C-451B-9FBC-1A476A69F666}" type="pres">
      <dgm:prSet presAssocID="{5A68158F-504D-41BB-BB41-9D4BC4693763}" presName="compNode" presStyleCnt="0"/>
      <dgm:spPr/>
    </dgm:pt>
    <dgm:pt modelId="{5A60D477-C46D-421F-AACB-FFEFB6737839}" type="pres">
      <dgm:prSet presAssocID="{5A68158F-504D-41BB-BB41-9D4BC4693763}" presName="iconBgRect" presStyleLbl="bgShp" presStyleIdx="2" presStyleCnt="3"/>
      <dgm:spPr/>
    </dgm:pt>
    <dgm:pt modelId="{C2F4BB3A-8C68-4081-9FB7-94A1E8F79D2E}" type="pres">
      <dgm:prSet presAssocID="{5A68158F-504D-41BB-BB41-9D4BC4693763}"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ar chart"/>
        </a:ext>
      </dgm:extLst>
    </dgm:pt>
    <dgm:pt modelId="{5062BC3D-F0DD-4B7B-AE97-3C57E91C3CCB}" type="pres">
      <dgm:prSet presAssocID="{5A68158F-504D-41BB-BB41-9D4BC4693763}" presName="spaceRect" presStyleCnt="0"/>
      <dgm:spPr/>
    </dgm:pt>
    <dgm:pt modelId="{9FD3D940-2BA0-4F4D-8454-89EE3E33F208}" type="pres">
      <dgm:prSet presAssocID="{5A68158F-504D-41BB-BB41-9D4BC4693763}" presName="textRect" presStyleLbl="revTx" presStyleIdx="2" presStyleCnt="3" custScaleX="89880" custLinFactNeighborX="3984" custLinFactNeighborY="-1635">
        <dgm:presLayoutVars>
          <dgm:chMax val="1"/>
          <dgm:chPref val="1"/>
        </dgm:presLayoutVars>
      </dgm:prSet>
      <dgm:spPr>
        <a:xfrm>
          <a:off x="7321586" y="2651572"/>
          <a:ext cx="3334090" cy="720000"/>
        </a:xfrm>
        <a:prstGeom prst="rect">
          <a:avLst/>
        </a:prstGeom>
      </dgm:spPr>
    </dgm:pt>
  </dgm:ptLst>
  <dgm:cxnLst>
    <dgm:cxn modelId="{B9A0A008-300D-40A5-9966-9AA41E098670}" type="presOf" srcId="{403DF844-CCC4-48B2-9EBC-467276C91FF1}" destId="{4DE1910B-1681-41F6-9A4C-E1A1CEF1A482}" srcOrd="0" destOrd="0" presId="urn:microsoft.com/office/officeart/2018/5/layout/IconCircleLabelList"/>
    <dgm:cxn modelId="{FF070925-568A-4101-AAC5-69648074960B}" type="presOf" srcId="{D208C23B-CB8E-4713-9B09-68B752B93B2C}" destId="{6294FCC4-8093-4385-BBCD-C3256F450AB7}" srcOrd="0" destOrd="0" presId="urn:microsoft.com/office/officeart/2018/5/layout/IconCircleLabelList"/>
    <dgm:cxn modelId="{F56C7C5C-63DA-47FC-B2C4-E15616E45EA1}" srcId="{D208C23B-CB8E-4713-9B09-68B752B93B2C}" destId="{D48E5FD3-3342-42FD-91D0-77673DBB67C6}" srcOrd="0" destOrd="0" parTransId="{D85CE451-B7CA-41E8-90F3-9AE08D154314}" sibTransId="{EF0D798B-4BAB-498B-9522-20017C537B61}"/>
    <dgm:cxn modelId="{D0F8EF5D-7155-476D-887F-63CD01B9833B}" srcId="{D208C23B-CB8E-4713-9B09-68B752B93B2C}" destId="{5A68158F-504D-41BB-BB41-9D4BC4693763}" srcOrd="2" destOrd="0" parTransId="{DB29B64B-C659-4591-B6A5-C91793782DF9}" sibTransId="{33DC8076-4A80-4538-AA8A-F13B081B0C6C}"/>
    <dgm:cxn modelId="{0C02CE64-7469-483C-AEA6-A170F5CF10D7}" srcId="{D208C23B-CB8E-4713-9B09-68B752B93B2C}" destId="{403DF844-CCC4-48B2-9EBC-467276C91FF1}" srcOrd="1" destOrd="0" parTransId="{991D8575-FBE0-4096-A779-766D134E142E}" sibTransId="{F8154E9A-97FF-43FC-A0D2-5CCBBE3E218F}"/>
    <dgm:cxn modelId="{9B97A552-DDA1-4405-B73D-E92E17438CD9}" type="presOf" srcId="{5A68158F-504D-41BB-BB41-9D4BC4693763}" destId="{9FD3D940-2BA0-4F4D-8454-89EE3E33F208}" srcOrd="0" destOrd="0" presId="urn:microsoft.com/office/officeart/2018/5/layout/IconCircleLabelList"/>
    <dgm:cxn modelId="{46424F73-1308-4EFB-955E-A592639C9932}" type="presOf" srcId="{D48E5FD3-3342-42FD-91D0-77673DBB67C6}" destId="{BE54C05A-6B02-4710-B358-AAC471B32ED2}" srcOrd="0" destOrd="0" presId="urn:microsoft.com/office/officeart/2018/5/layout/IconCircleLabelList"/>
    <dgm:cxn modelId="{3356A44D-2DFE-4B23-88AD-9E04E25033C3}" type="presParOf" srcId="{6294FCC4-8093-4385-BBCD-C3256F450AB7}" destId="{ECC03BE8-8E8D-42C3-8D63-9042B444F856}" srcOrd="0" destOrd="0" presId="urn:microsoft.com/office/officeart/2018/5/layout/IconCircleLabelList"/>
    <dgm:cxn modelId="{E97B5DA7-8AE7-421A-9088-E979DE446CE5}" type="presParOf" srcId="{ECC03BE8-8E8D-42C3-8D63-9042B444F856}" destId="{E99D5BBA-27B7-4DF4-A540-39831C04C842}" srcOrd="0" destOrd="0" presId="urn:microsoft.com/office/officeart/2018/5/layout/IconCircleLabelList"/>
    <dgm:cxn modelId="{65BEB482-5CB0-4184-82DE-D2492595A0AE}" type="presParOf" srcId="{ECC03BE8-8E8D-42C3-8D63-9042B444F856}" destId="{B3E27DF0-910E-4BD3-AC74-A4F341B791EC}" srcOrd="1" destOrd="0" presId="urn:microsoft.com/office/officeart/2018/5/layout/IconCircleLabelList"/>
    <dgm:cxn modelId="{EF916BFA-98CB-4E7E-9C75-C5B83570FD7D}" type="presParOf" srcId="{ECC03BE8-8E8D-42C3-8D63-9042B444F856}" destId="{FE9A4072-5E75-4DEA-87F4-4212A6BE768C}" srcOrd="2" destOrd="0" presId="urn:microsoft.com/office/officeart/2018/5/layout/IconCircleLabelList"/>
    <dgm:cxn modelId="{97F50FA4-2565-449D-8F10-08FF6BCABD98}" type="presParOf" srcId="{ECC03BE8-8E8D-42C3-8D63-9042B444F856}" destId="{BE54C05A-6B02-4710-B358-AAC471B32ED2}" srcOrd="3" destOrd="0" presId="urn:microsoft.com/office/officeart/2018/5/layout/IconCircleLabelList"/>
    <dgm:cxn modelId="{79A38527-6806-431F-82DB-40DE730C742F}" type="presParOf" srcId="{6294FCC4-8093-4385-BBCD-C3256F450AB7}" destId="{BEB31EEB-5437-4607-8D2A-18D6A2DD8322}" srcOrd="1" destOrd="0" presId="urn:microsoft.com/office/officeart/2018/5/layout/IconCircleLabelList"/>
    <dgm:cxn modelId="{28CDDDEC-FAF3-4162-A7FE-C65E3630AD00}" type="presParOf" srcId="{6294FCC4-8093-4385-BBCD-C3256F450AB7}" destId="{3F42A14F-ACA1-40C7-93AD-6D6AAF2F2E5A}" srcOrd="2" destOrd="0" presId="urn:microsoft.com/office/officeart/2018/5/layout/IconCircleLabelList"/>
    <dgm:cxn modelId="{F5526FCE-8106-459D-BA46-674C23DD97F2}" type="presParOf" srcId="{3F42A14F-ACA1-40C7-93AD-6D6AAF2F2E5A}" destId="{4C7EDD7F-9BFB-4DB8-8A7D-480BF2EFA0FE}" srcOrd="0" destOrd="0" presId="urn:microsoft.com/office/officeart/2018/5/layout/IconCircleLabelList"/>
    <dgm:cxn modelId="{6E67FF83-6756-48AE-82BD-123DB951CDCF}" type="presParOf" srcId="{3F42A14F-ACA1-40C7-93AD-6D6AAF2F2E5A}" destId="{BC107FD0-2B03-40C3-BB1F-D2255659BC0B}" srcOrd="1" destOrd="0" presId="urn:microsoft.com/office/officeart/2018/5/layout/IconCircleLabelList"/>
    <dgm:cxn modelId="{5A42D09D-ED5F-407B-9D3F-9F6BB396FB6C}" type="presParOf" srcId="{3F42A14F-ACA1-40C7-93AD-6D6AAF2F2E5A}" destId="{06B7A040-736F-4A59-AE7B-6BD48F8226B8}" srcOrd="2" destOrd="0" presId="urn:microsoft.com/office/officeart/2018/5/layout/IconCircleLabelList"/>
    <dgm:cxn modelId="{403FAD58-8888-4CF8-8DED-B1BCE19877AC}" type="presParOf" srcId="{3F42A14F-ACA1-40C7-93AD-6D6AAF2F2E5A}" destId="{4DE1910B-1681-41F6-9A4C-E1A1CEF1A482}" srcOrd="3" destOrd="0" presId="urn:microsoft.com/office/officeart/2018/5/layout/IconCircleLabelList"/>
    <dgm:cxn modelId="{ABF97847-B0B1-4D59-B4F2-094D0F70BDB8}" type="presParOf" srcId="{6294FCC4-8093-4385-BBCD-C3256F450AB7}" destId="{B8A6212C-0BBD-4DD0-A0CA-E75E05C8459C}" srcOrd="3" destOrd="0" presId="urn:microsoft.com/office/officeart/2018/5/layout/IconCircleLabelList"/>
    <dgm:cxn modelId="{586BF66C-DA2A-4F9D-82DE-288F7819AA8E}" type="presParOf" srcId="{6294FCC4-8093-4385-BBCD-C3256F450AB7}" destId="{9FD57EA5-237C-451B-9FBC-1A476A69F666}" srcOrd="4" destOrd="0" presId="urn:microsoft.com/office/officeart/2018/5/layout/IconCircleLabelList"/>
    <dgm:cxn modelId="{6EAFFFCD-DEB2-4EB5-8C33-D3B495125B02}" type="presParOf" srcId="{9FD57EA5-237C-451B-9FBC-1A476A69F666}" destId="{5A60D477-C46D-421F-AACB-FFEFB6737839}" srcOrd="0" destOrd="0" presId="urn:microsoft.com/office/officeart/2018/5/layout/IconCircleLabelList"/>
    <dgm:cxn modelId="{24C9A37E-FF72-4716-9D49-A0CC25EE3FB6}" type="presParOf" srcId="{9FD57EA5-237C-451B-9FBC-1A476A69F666}" destId="{C2F4BB3A-8C68-4081-9FB7-94A1E8F79D2E}" srcOrd="1" destOrd="0" presId="urn:microsoft.com/office/officeart/2018/5/layout/IconCircleLabelList"/>
    <dgm:cxn modelId="{7998DB47-2BE8-4C31-8608-616079248B29}" type="presParOf" srcId="{9FD57EA5-237C-451B-9FBC-1A476A69F666}" destId="{5062BC3D-F0DD-4B7B-AE97-3C57E91C3CCB}" srcOrd="2" destOrd="0" presId="urn:microsoft.com/office/officeart/2018/5/layout/IconCircleLabelList"/>
    <dgm:cxn modelId="{067334FB-2E84-453E-9BD7-162F58BAB1FB}" type="presParOf" srcId="{9FD57EA5-237C-451B-9FBC-1A476A69F666}" destId="{9FD3D940-2BA0-4F4D-8454-89EE3E33F208}"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99D5BBA-27B7-4DF4-A540-39831C04C842}">
      <dsp:nvSpPr>
        <dsp:cNvPr id="0" name=""/>
        <dsp:cNvSpPr/>
      </dsp:nvSpPr>
      <dsp:spPr>
        <a:xfrm>
          <a:off x="675977" y="217131"/>
          <a:ext cx="1955812" cy="1955812"/>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3E27DF0-910E-4BD3-AC74-A4F341B791EC}">
      <dsp:nvSpPr>
        <dsp:cNvPr id="0" name=""/>
        <dsp:cNvSpPr/>
      </dsp:nvSpPr>
      <dsp:spPr>
        <a:xfrm>
          <a:off x="1092790" y="633944"/>
          <a:ext cx="1122187" cy="112218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E54C05A-6B02-4710-B358-AAC471B32ED2}">
      <dsp:nvSpPr>
        <dsp:cNvPr id="0" name=""/>
        <dsp:cNvSpPr/>
      </dsp:nvSpPr>
      <dsp:spPr>
        <a:xfrm>
          <a:off x="579745" y="2765209"/>
          <a:ext cx="2223713" cy="103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44600">
            <a:lnSpc>
              <a:spcPct val="114000"/>
            </a:lnSpc>
            <a:spcBef>
              <a:spcPct val="0"/>
            </a:spcBef>
            <a:spcAft>
              <a:spcPts val="0"/>
            </a:spcAft>
            <a:buNone/>
            <a:defRPr cap="all"/>
          </a:pPr>
          <a:r>
            <a:rPr lang="en-US" altLang="zh-CN" sz="2800" kern="1200" baseline="0" dirty="0">
              <a:latin typeface="Arial Nova" panose="020B0504020202020204" pitchFamily="34" charset="0"/>
              <a:ea typeface="宋体" panose="02010600030101010101" pitchFamily="2" charset="-122"/>
            </a:rPr>
            <a:t>1.1 </a:t>
          </a:r>
          <a:r>
            <a:rPr lang="zh-CN" sz="2800" kern="1200" baseline="0" dirty="0">
              <a:latin typeface="Arial Nova" panose="020B0504020202020204" pitchFamily="34" charset="0"/>
              <a:ea typeface="宋体" panose="02010600030101010101" pitchFamily="2" charset="-122"/>
            </a:rPr>
            <a:t>数理分析的基本概念</a:t>
          </a:r>
          <a:endParaRPr lang="en-US" sz="2800" kern="1200" baseline="0" dirty="0">
            <a:latin typeface="Arial Nova" panose="020B0504020202020204" pitchFamily="34" charset="0"/>
            <a:ea typeface="宋体" panose="02010600030101010101" pitchFamily="2" charset="-122"/>
          </a:endParaRPr>
        </a:p>
      </dsp:txBody>
      <dsp:txXfrm>
        <a:off x="579745" y="2765209"/>
        <a:ext cx="2223713" cy="1035000"/>
      </dsp:txXfrm>
    </dsp:sp>
    <dsp:sp modelId="{4C7EDD7F-9BFB-4DB8-8A7D-480BF2EFA0FE}">
      <dsp:nvSpPr>
        <dsp:cNvPr id="0" name=""/>
        <dsp:cNvSpPr/>
      </dsp:nvSpPr>
      <dsp:spPr>
        <a:xfrm>
          <a:off x="4443321" y="217131"/>
          <a:ext cx="1955812" cy="1955812"/>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C107FD0-2B03-40C3-BB1F-D2255659BC0B}">
      <dsp:nvSpPr>
        <dsp:cNvPr id="0" name=""/>
        <dsp:cNvSpPr/>
      </dsp:nvSpPr>
      <dsp:spPr>
        <a:xfrm>
          <a:off x="4860134" y="633944"/>
          <a:ext cx="1122187" cy="112218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DE1910B-1681-41F6-9A4C-E1A1CEF1A482}">
      <dsp:nvSpPr>
        <dsp:cNvPr id="0" name=""/>
        <dsp:cNvSpPr/>
      </dsp:nvSpPr>
      <dsp:spPr>
        <a:xfrm>
          <a:off x="4468843" y="2821192"/>
          <a:ext cx="2139466" cy="103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44600">
            <a:lnSpc>
              <a:spcPct val="114000"/>
            </a:lnSpc>
            <a:spcBef>
              <a:spcPct val="0"/>
            </a:spcBef>
            <a:spcAft>
              <a:spcPts val="0"/>
            </a:spcAft>
            <a:buNone/>
            <a:defRPr cap="all"/>
          </a:pPr>
          <a:r>
            <a:rPr lang="en-US" altLang="zh-CN" sz="2800" kern="1200" baseline="0" dirty="0">
              <a:latin typeface="Arial Nova" panose="020B0504020202020204" pitchFamily="34" charset="0"/>
              <a:ea typeface="宋体" panose="02010600030101010101" pitchFamily="2" charset="-122"/>
            </a:rPr>
            <a:t>1.2 </a:t>
          </a:r>
          <a:r>
            <a:rPr lang="zh-CN" sz="2800" kern="1200" cap="all" baseline="0" dirty="0">
              <a:solidFill>
                <a:srgbClr val="000000">
                  <a:hueOff val="0"/>
                  <a:satOff val="0"/>
                  <a:lumOff val="0"/>
                  <a:alphaOff val="0"/>
                </a:srgbClr>
              </a:solidFill>
              <a:latin typeface="Arial Nova" panose="020B0504020202020204" pitchFamily="34" charset="0"/>
              <a:ea typeface="宋体" panose="02010600030101010101" pitchFamily="2" charset="-122"/>
              <a:cs typeface="+mn-cs"/>
            </a:rPr>
            <a:t>数理统计</a:t>
          </a:r>
          <a:r>
            <a:rPr lang="zh-CN" sz="2800" kern="1200" baseline="0" dirty="0">
              <a:latin typeface="Arial Nova" panose="020B0504020202020204" pitchFamily="34" charset="0"/>
              <a:ea typeface="宋体" panose="02010600030101010101" pitchFamily="2" charset="-122"/>
            </a:rPr>
            <a:t>分析软件</a:t>
          </a:r>
          <a:endParaRPr lang="en-US" sz="2800" kern="1200" baseline="0" dirty="0">
            <a:latin typeface="Arial Nova" panose="020B0504020202020204" pitchFamily="34" charset="0"/>
            <a:ea typeface="宋体" panose="02010600030101010101" pitchFamily="2" charset="-122"/>
          </a:endParaRPr>
        </a:p>
      </dsp:txBody>
      <dsp:txXfrm>
        <a:off x="4468843" y="2821192"/>
        <a:ext cx="2139466" cy="1035000"/>
      </dsp:txXfrm>
    </dsp:sp>
    <dsp:sp modelId="{5A60D477-C46D-421F-AACB-FFEFB6737839}">
      <dsp:nvSpPr>
        <dsp:cNvPr id="0" name=""/>
        <dsp:cNvSpPr/>
      </dsp:nvSpPr>
      <dsp:spPr>
        <a:xfrm>
          <a:off x="8210665" y="217131"/>
          <a:ext cx="1955812" cy="1955812"/>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2F4BB3A-8C68-4081-9FB7-94A1E8F79D2E}">
      <dsp:nvSpPr>
        <dsp:cNvPr id="0" name=""/>
        <dsp:cNvSpPr/>
      </dsp:nvSpPr>
      <dsp:spPr>
        <a:xfrm>
          <a:off x="8627478" y="633944"/>
          <a:ext cx="1122187" cy="112218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FD3D940-2BA0-4F4D-8454-89EE3E33F208}">
      <dsp:nvSpPr>
        <dsp:cNvPr id="0" name=""/>
        <dsp:cNvSpPr/>
      </dsp:nvSpPr>
      <dsp:spPr>
        <a:xfrm>
          <a:off x="7875420" y="2765209"/>
          <a:ext cx="2881777" cy="103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44600">
            <a:lnSpc>
              <a:spcPct val="114000"/>
            </a:lnSpc>
            <a:spcBef>
              <a:spcPct val="0"/>
            </a:spcBef>
            <a:spcAft>
              <a:spcPts val="0"/>
            </a:spcAft>
            <a:buNone/>
            <a:defRPr cap="all"/>
          </a:pPr>
          <a:r>
            <a:rPr lang="en-US" altLang="zh-CN" sz="2800" kern="1200" baseline="0" dirty="0">
              <a:latin typeface="Arial Nova" panose="020B0504020202020204" pitchFamily="34" charset="0"/>
              <a:ea typeface="宋体" panose="02010600030101010101" pitchFamily="2" charset="-122"/>
            </a:rPr>
            <a:t>1.3 </a:t>
          </a:r>
          <a:r>
            <a:rPr lang="zh-CN" sz="2800" kern="1200" cap="all" baseline="0" dirty="0">
              <a:solidFill>
                <a:srgbClr val="000000">
                  <a:hueOff val="0"/>
                  <a:satOff val="0"/>
                  <a:lumOff val="0"/>
                  <a:alphaOff val="0"/>
                </a:srgbClr>
              </a:solidFill>
              <a:latin typeface="Arial Nova" panose="020B0504020202020204" pitchFamily="34" charset="0"/>
              <a:ea typeface="宋体" panose="02010600030101010101" pitchFamily="2" charset="-122"/>
              <a:cs typeface="+mn-cs"/>
            </a:rPr>
            <a:t>数理统计</a:t>
          </a:r>
          <a:r>
            <a:rPr lang="zh-CN" sz="2800" kern="1200" baseline="0" dirty="0">
              <a:latin typeface="Arial Nova" panose="020B0504020202020204" pitchFamily="34" charset="0"/>
              <a:ea typeface="宋体" panose="02010600030101010101" pitchFamily="2" charset="-122"/>
            </a:rPr>
            <a:t>分析</a:t>
          </a:r>
          <a:r>
            <a:rPr lang="en-US" sz="2800" kern="1200" baseline="0" dirty="0">
              <a:latin typeface="Arial Nova" panose="020B0504020202020204" pitchFamily="34" charset="0"/>
              <a:ea typeface="宋体" panose="02010600030101010101" pitchFamily="2" charset="-122"/>
            </a:rPr>
            <a:t>R</a:t>
          </a:r>
          <a:r>
            <a:rPr lang="zh-CN" sz="2800" kern="1200" baseline="0" dirty="0">
              <a:latin typeface="Arial Nova" panose="020B0504020202020204" pitchFamily="34" charset="0"/>
              <a:ea typeface="宋体" panose="02010600030101010101" pitchFamily="2" charset="-122"/>
            </a:rPr>
            <a:t>语言简介</a:t>
          </a:r>
          <a:endParaRPr lang="en-US" sz="2800" kern="1200" baseline="0" dirty="0">
            <a:latin typeface="Arial Nova" panose="020B0504020202020204" pitchFamily="34" charset="0"/>
            <a:ea typeface="宋体" panose="02010600030101010101" pitchFamily="2" charset="-122"/>
          </a:endParaRPr>
        </a:p>
      </dsp:txBody>
      <dsp:txXfrm>
        <a:off x="7875420" y="2765209"/>
        <a:ext cx="2881777" cy="1035000"/>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EFD1FC2-7B57-B840-9CF2-C8CCDC211BAA}" type="datetimeFigureOut">
              <a:rPr lang="en-CN" smtClean="0"/>
              <a:t>12/24/2024</a:t>
            </a:fld>
            <a:endParaRPr lang="en-C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DEBF689-31EE-0945-8A16-5ABD20774B62}" type="slidenum">
              <a:rPr lang="en-CN" smtClean="0"/>
              <a:t>‹#›</a:t>
            </a:fld>
            <a:endParaRPr lang="en-CN"/>
          </a:p>
        </p:txBody>
      </p:sp>
    </p:spTree>
    <p:extLst>
      <p:ext uri="{BB962C8B-B14F-4D97-AF65-F5344CB8AC3E}">
        <p14:creationId xmlns:p14="http://schemas.microsoft.com/office/powerpoint/2010/main" val="26059796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4DEBF689-31EE-0945-8A16-5ABD20774B62}" type="slidenum">
              <a:rPr lang="en-CN" smtClean="0"/>
              <a:t>1</a:t>
            </a:fld>
            <a:endParaRPr lang="en-CN"/>
          </a:p>
        </p:txBody>
      </p:sp>
    </p:spTree>
    <p:extLst>
      <p:ext uri="{BB962C8B-B14F-4D97-AF65-F5344CB8AC3E}">
        <p14:creationId xmlns:p14="http://schemas.microsoft.com/office/powerpoint/2010/main" val="29463559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fld id="{4DEBF689-31EE-0945-8A16-5ABD20774B62}" type="slidenum">
              <a:rPr lang="en-CN" smtClean="0"/>
              <a:t>3</a:t>
            </a:fld>
            <a:endParaRPr lang="en-CN"/>
          </a:p>
        </p:txBody>
      </p:sp>
    </p:spTree>
    <p:extLst>
      <p:ext uri="{BB962C8B-B14F-4D97-AF65-F5344CB8AC3E}">
        <p14:creationId xmlns:p14="http://schemas.microsoft.com/office/powerpoint/2010/main" val="19295708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fld id="{4DEBF689-31EE-0945-8A16-5ABD20774B62}" type="slidenum">
              <a:rPr lang="en-CN" smtClean="0"/>
              <a:t>4</a:t>
            </a:fld>
            <a:endParaRPr lang="en-CN"/>
          </a:p>
        </p:txBody>
      </p:sp>
    </p:spTree>
    <p:extLst>
      <p:ext uri="{BB962C8B-B14F-4D97-AF65-F5344CB8AC3E}">
        <p14:creationId xmlns:p14="http://schemas.microsoft.com/office/powerpoint/2010/main" val="37854408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spcBef>
                <a:spcPts val="600"/>
              </a:spcBef>
            </a:pPr>
            <a:r>
              <a:rPr lang="zh-CN" altLang="en-US" sz="2600" dirty="0"/>
              <a:t>支持决策</a:t>
            </a:r>
            <a:endParaRPr lang="en-US" altLang="zh-CN" sz="2600" dirty="0"/>
          </a:p>
          <a:p>
            <a:pPr lvl="1">
              <a:spcBef>
                <a:spcPts val="300"/>
              </a:spcBef>
            </a:pPr>
            <a:r>
              <a:rPr lang="zh-CN" altLang="en-US" dirty="0"/>
              <a:t>通过分析，组织和个人可以做出基于事实和数据的决策，减少主观判断的风险。例如，企业可以通过分析销售数据来制定市场策略。</a:t>
            </a:r>
            <a:endParaRPr lang="en-US" altLang="zh-CN" dirty="0"/>
          </a:p>
          <a:p>
            <a:pPr>
              <a:spcBef>
                <a:spcPts val="600"/>
              </a:spcBef>
            </a:pPr>
            <a:r>
              <a:rPr lang="zh-CN" altLang="en-US" sz="2600" dirty="0"/>
              <a:t>提高效率</a:t>
            </a:r>
            <a:endParaRPr lang="en-US" altLang="zh-CN" sz="2600" dirty="0"/>
          </a:p>
          <a:p>
            <a:pPr lvl="1">
              <a:spcBef>
                <a:spcPts val="300"/>
              </a:spcBef>
            </a:pPr>
            <a:r>
              <a:rPr lang="zh-CN" altLang="en-US" dirty="0"/>
              <a:t>统计分析帮助人们验证假设、评估模型、并确定结果的置信度，可以在减少实验次数的情况下得出可靠的结论，提高决策的效率并减少成本。例如：医学临床试验中，通过合理的实验设计和统计分析，在尽可能小的样本量下得到显著的结果。</a:t>
            </a:r>
            <a:endParaRPr lang="en-US" altLang="zh-CN" dirty="0"/>
          </a:p>
          <a:p>
            <a:pPr>
              <a:spcBef>
                <a:spcPts val="600"/>
              </a:spcBef>
            </a:pPr>
            <a:r>
              <a:rPr lang="zh-CN" altLang="en-US" sz="2600" dirty="0"/>
              <a:t>创新和改进</a:t>
            </a:r>
            <a:endParaRPr lang="en-US" altLang="zh-CN" sz="2600" dirty="0"/>
          </a:p>
          <a:p>
            <a:pPr lvl="1">
              <a:spcBef>
                <a:spcPts val="300"/>
              </a:spcBef>
            </a:pPr>
            <a:r>
              <a:rPr lang="zh-CN" altLang="en-US" dirty="0"/>
              <a:t>通过分析可以发现新的市场机会和创新点，推动业务改进和创新。例如，互联网公司通过分析用户行为数据，开发新的产品和服务。</a:t>
            </a:r>
            <a:endParaRPr lang="en-CN" altLang="zh-CN" dirty="0"/>
          </a:p>
          <a:p>
            <a:endParaRPr lang="zh-CN" altLang="en-US" dirty="0"/>
          </a:p>
        </p:txBody>
      </p:sp>
      <p:sp>
        <p:nvSpPr>
          <p:cNvPr id="4" name="灯片编号占位符 3"/>
          <p:cNvSpPr>
            <a:spLocks noGrp="1"/>
          </p:cNvSpPr>
          <p:nvPr>
            <p:ph type="sldNum" sz="quarter" idx="5"/>
          </p:nvPr>
        </p:nvSpPr>
        <p:spPr/>
        <p:txBody>
          <a:bodyPr/>
          <a:lstStyle/>
          <a:p>
            <a:fld id="{4DEBF689-31EE-0945-8A16-5ABD20774B62}" type="slidenum">
              <a:rPr lang="en-CN" smtClean="0"/>
              <a:t>5</a:t>
            </a:fld>
            <a:endParaRPr lang="en-CN"/>
          </a:p>
        </p:txBody>
      </p:sp>
    </p:spTree>
    <p:extLst>
      <p:ext uri="{BB962C8B-B14F-4D97-AF65-F5344CB8AC3E}">
        <p14:creationId xmlns:p14="http://schemas.microsoft.com/office/powerpoint/2010/main" val="28585762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问题定义：明确研究问题和分析目标。</a:t>
            </a:r>
            <a:endParaRPr lang="en-US" altLang="zh-CN" dirty="0"/>
          </a:p>
          <a:p>
            <a:r>
              <a:rPr lang="zh-CN" altLang="en-US" dirty="0"/>
              <a:t>数据收集：通过合适的抽样方法获取代表性数据。</a:t>
            </a:r>
            <a:endParaRPr lang="en-US" altLang="zh-CN" dirty="0"/>
          </a:p>
          <a:p>
            <a:r>
              <a:rPr lang="zh-CN" altLang="en-US" dirty="0"/>
              <a:t>数据整理与预处理：清理数据、处理缺失值和异常值，准备数据进行分析。</a:t>
            </a:r>
            <a:endParaRPr lang="en-US" altLang="zh-CN" dirty="0"/>
          </a:p>
          <a:p>
            <a:r>
              <a:rPr lang="zh-CN" altLang="en-US" dirty="0"/>
              <a:t>结果解释与报告：总结分析结果并撰写报告。</a:t>
            </a:r>
            <a:endParaRPr lang="en-US" altLang="zh-CN" dirty="0"/>
          </a:p>
          <a:p>
            <a:r>
              <a:rPr lang="zh-CN" altLang="en-US" dirty="0"/>
              <a:t>决策与应用：将分析结果用于实际决策和应用中。</a:t>
            </a:r>
            <a:endParaRPr lang="en-CN" altLang="zh-CN" dirty="0"/>
          </a:p>
          <a:p>
            <a:endParaRPr lang="en-US" altLang="zh-CN" dirty="0"/>
          </a:p>
          <a:p>
            <a:endParaRPr lang="en-US" altLang="zh-CN" dirty="0"/>
          </a:p>
          <a:p>
            <a:r>
              <a:rPr lang="zh-CN" altLang="en-US" dirty="0"/>
              <a:t>探索性数据分析（</a:t>
            </a:r>
            <a:r>
              <a:rPr lang="en-US" altLang="zh-CN" dirty="0"/>
              <a:t>EDA</a:t>
            </a:r>
            <a:r>
              <a:rPr lang="zh-CN" altLang="en-US" dirty="0"/>
              <a:t>）：通过描述性统计和可视化探索数据特征。</a:t>
            </a:r>
            <a:endParaRPr lang="en-US" altLang="zh-CN" dirty="0"/>
          </a:p>
          <a:p>
            <a:r>
              <a:rPr lang="zh-CN" altLang="en-US" dirty="0"/>
              <a:t>模型选择与假设检验：选择合适的统计模型，进行假设检验或回归分析。</a:t>
            </a:r>
            <a:endParaRPr lang="en-US" altLang="zh-CN" dirty="0"/>
          </a:p>
          <a:p>
            <a:r>
              <a:rPr lang="zh-CN" altLang="en-US" dirty="0"/>
              <a:t>推断与估计：通过点估计和区间估计对总体进行推断。</a:t>
            </a:r>
            <a:endParaRPr lang="en-US" altLang="zh-CN" dirty="0"/>
          </a:p>
          <a:p>
            <a:r>
              <a:rPr lang="zh-CN" altLang="en-US" dirty="0"/>
              <a:t>模型验证与诊断：检查模型的拟合效果，确保分析结果的可靠性。</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4DEBF689-31EE-0945-8A16-5ABD20774B62}" type="slidenum">
              <a:rPr lang="en-CN" smtClean="0"/>
              <a:t>7</a:t>
            </a:fld>
            <a:endParaRPr lang="en-CN"/>
          </a:p>
        </p:txBody>
      </p:sp>
    </p:spTree>
    <p:extLst>
      <p:ext uri="{BB962C8B-B14F-4D97-AF65-F5344CB8AC3E}">
        <p14:creationId xmlns:p14="http://schemas.microsoft.com/office/powerpoint/2010/main" val="23740633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DEBF689-31EE-0945-8A16-5ABD20774B62}" type="slidenum">
              <a:rPr lang="en-CN" smtClean="0"/>
              <a:t>12</a:t>
            </a:fld>
            <a:endParaRPr lang="en-CN"/>
          </a:p>
        </p:txBody>
      </p:sp>
    </p:spTree>
    <p:extLst>
      <p:ext uri="{BB962C8B-B14F-4D97-AF65-F5344CB8AC3E}">
        <p14:creationId xmlns:p14="http://schemas.microsoft.com/office/powerpoint/2010/main" val="19158338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DEBF689-31EE-0945-8A16-5ABD20774B62}" type="slidenum">
              <a:rPr lang="en-CN" smtClean="0"/>
              <a:t>13</a:t>
            </a:fld>
            <a:endParaRPr lang="en-CN"/>
          </a:p>
        </p:txBody>
      </p:sp>
    </p:spTree>
    <p:extLst>
      <p:ext uri="{BB962C8B-B14F-4D97-AF65-F5344CB8AC3E}">
        <p14:creationId xmlns:p14="http://schemas.microsoft.com/office/powerpoint/2010/main" val="28328854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DEBF689-31EE-0945-8A16-5ABD20774B62}" type="slidenum">
              <a:rPr lang="en-CN" smtClean="0"/>
              <a:t>14</a:t>
            </a:fld>
            <a:endParaRPr lang="en-CN"/>
          </a:p>
        </p:txBody>
      </p:sp>
    </p:spTree>
    <p:extLst>
      <p:ext uri="{BB962C8B-B14F-4D97-AF65-F5344CB8AC3E}">
        <p14:creationId xmlns:p14="http://schemas.microsoft.com/office/powerpoint/2010/main" val="16857774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1.2.3 </a:t>
            </a:r>
            <a:r>
              <a:rPr lang="zh-CN" altLang="en-US" dirty="0"/>
              <a:t>数据分析工具的选择通过上面的分析，作为一个数据分析师，笔者认为可按下面的思路来选择数据分析工具。</a:t>
            </a:r>
            <a:endParaRPr lang="en-US" altLang="zh-CN" dirty="0"/>
          </a:p>
          <a:p>
            <a:r>
              <a:rPr lang="zh-CN" altLang="en-US" dirty="0"/>
              <a:t>一、首选 </a:t>
            </a:r>
            <a:r>
              <a:rPr lang="en-US" altLang="zh-CN" dirty="0"/>
              <a:t>WPS +R</a:t>
            </a:r>
            <a:r>
              <a:rPr lang="zh-CN" altLang="en-US" dirty="0"/>
              <a:t>如果仅仅是做一般的数据统计分析，数据量不是特别大（十万级以下</a:t>
            </a:r>
            <a:r>
              <a:rPr lang="en-US" altLang="zh-CN" dirty="0"/>
              <a:t>)</a:t>
            </a:r>
            <a:r>
              <a:rPr lang="zh-CN" altLang="en-US" dirty="0"/>
              <a:t>，而且要求系统免费、开源、跨平台，那么首选的数据统计分析软件组合应该是 </a:t>
            </a:r>
            <a:r>
              <a:rPr lang="en-US" altLang="zh-CN" dirty="0"/>
              <a:t>WPS +R</a:t>
            </a:r>
            <a:r>
              <a:rPr lang="zh-CN" altLang="en-US" dirty="0"/>
              <a:t>。</a:t>
            </a:r>
            <a:endParaRPr lang="en-US" altLang="zh-CN" dirty="0"/>
          </a:p>
          <a:p>
            <a:r>
              <a:rPr lang="zh-CN" altLang="en-US" dirty="0"/>
              <a:t>二、次选 </a:t>
            </a:r>
            <a:r>
              <a:rPr lang="en-US" altLang="zh-CN" dirty="0"/>
              <a:t>Excel +R</a:t>
            </a:r>
            <a:r>
              <a:rPr lang="zh-CN" altLang="en-US" dirty="0"/>
              <a:t>如果你的数据量较小（</a:t>
            </a:r>
            <a:r>
              <a:rPr lang="en-US" altLang="zh-CN" dirty="0"/>
              <a:t>65 536 </a:t>
            </a:r>
            <a:r>
              <a:rPr lang="zh-CN" altLang="en-US" dirty="0"/>
              <a:t>行</a:t>
            </a:r>
            <a:r>
              <a:rPr lang="en-US" altLang="zh-CN" dirty="0"/>
              <a:t>x256</a:t>
            </a:r>
            <a:r>
              <a:rPr lang="zh-CN" altLang="en-US" dirty="0"/>
              <a:t>列），使用的是 </a:t>
            </a:r>
            <a:r>
              <a:rPr lang="en-US" altLang="zh-CN" dirty="0"/>
              <a:t>Windows </a:t>
            </a:r>
            <a:r>
              <a:rPr lang="zh-CN" altLang="en-US" dirty="0"/>
              <a:t>平台的话，考虑 </a:t>
            </a:r>
            <a:r>
              <a:rPr lang="en-US" altLang="zh-CN" dirty="0"/>
              <a:t>Microsoft office</a:t>
            </a:r>
            <a:r>
              <a:rPr lang="zh-CN" altLang="en-US" dirty="0"/>
              <a:t>在国内的流行程度，也可考應用 </a:t>
            </a:r>
            <a:r>
              <a:rPr lang="en-US" altLang="zh-CN" dirty="0"/>
              <a:t>Excel +R</a:t>
            </a:r>
            <a:r>
              <a:rPr lang="zh-CN" altLang="en-US" dirty="0"/>
              <a:t>，但 </a:t>
            </a:r>
            <a:r>
              <a:rPr lang="en-US" altLang="zh-CN" dirty="0"/>
              <a:t>Excel </a:t>
            </a:r>
            <a:r>
              <a:rPr lang="zh-CN" altLang="en-US" dirty="0"/>
              <a:t>收费。</a:t>
            </a:r>
            <a:endParaRPr lang="en-US" altLang="zh-CN" dirty="0"/>
          </a:p>
          <a:p>
            <a:r>
              <a:rPr lang="zh-CN" altLang="en-US" dirty="0"/>
              <a:t>三、不差钱选 </a:t>
            </a:r>
            <a:r>
              <a:rPr lang="en-US" altLang="zh-CN" dirty="0"/>
              <a:t>Access + SAS</a:t>
            </a:r>
            <a:r>
              <a:rPr lang="zh-CN" altLang="en-US" dirty="0"/>
              <a:t>如果你的数据量很大（十万级以上），使用的是 </a:t>
            </a:r>
            <a:r>
              <a:rPr lang="en-US" altLang="zh-CN" dirty="0"/>
              <a:t>Windows </a:t>
            </a:r>
            <a:r>
              <a:rPr lang="zh-CN" altLang="en-US" dirty="0"/>
              <a:t>平台的话，一般用户可用</a:t>
            </a:r>
            <a:r>
              <a:rPr lang="en-US" altLang="zh-CN" dirty="0"/>
              <a:t>Microsoft office </a:t>
            </a:r>
            <a:r>
              <a:rPr lang="zh-CN" altLang="en-US" dirty="0"/>
              <a:t>的 </a:t>
            </a:r>
            <a:r>
              <a:rPr lang="en-US" altLang="zh-CN" dirty="0"/>
              <a:t>Excel+ SPSS</a:t>
            </a:r>
            <a:r>
              <a:rPr lang="zh-CN" altLang="en-US" dirty="0"/>
              <a:t>（收费</a:t>
            </a:r>
            <a:r>
              <a:rPr lang="en-US" altLang="zh-CN" dirty="0"/>
              <a:t>)</a:t>
            </a:r>
            <a:r>
              <a:rPr lang="zh-CN" altLang="en-US" dirty="0"/>
              <a:t>，企业用户可用 </a:t>
            </a:r>
            <a:r>
              <a:rPr lang="en-US" altLang="zh-CN" dirty="0"/>
              <a:t>Microsoft office </a:t>
            </a:r>
            <a:r>
              <a:rPr lang="zh-CN" altLang="en-US" dirty="0"/>
              <a:t>的</a:t>
            </a:r>
            <a:r>
              <a:rPr lang="en-US" altLang="zh-CN" dirty="0"/>
              <a:t>Access</a:t>
            </a:r>
            <a:r>
              <a:rPr lang="zh-CN" altLang="en-US" dirty="0"/>
              <a:t> </a:t>
            </a:r>
            <a:r>
              <a:rPr lang="en-US" altLang="zh-CN" dirty="0"/>
              <a:t>+SAS</a:t>
            </a:r>
            <a:r>
              <a:rPr lang="zh-CN" altLang="en-US" dirty="0"/>
              <a:t>（费用较高）。</a:t>
            </a:r>
            <a:endParaRPr lang="en-US" altLang="zh-CN" dirty="0"/>
          </a:p>
          <a:p>
            <a:r>
              <a:rPr lang="zh-CN" altLang="en-US" dirty="0"/>
              <a:t>四、专业选 </a:t>
            </a:r>
            <a:r>
              <a:rPr lang="en-US" altLang="zh-CN" dirty="0"/>
              <a:t>Oracle +R</a:t>
            </a:r>
            <a:r>
              <a:rPr lang="zh-CN" altLang="en-US" dirty="0"/>
              <a:t>如果你的数据量是百万甚至是千万级，那么一般要使用专业的数据库软件进行分析，如 </a:t>
            </a:r>
            <a:r>
              <a:rPr lang="en-US" altLang="zh-CN" dirty="0"/>
              <a:t>MS </a:t>
            </a:r>
            <a:r>
              <a:rPr lang="en-US" altLang="zh-CN" dirty="0" err="1"/>
              <a:t>Sqlserver</a:t>
            </a:r>
            <a:r>
              <a:rPr lang="zh-CN" altLang="en-US" dirty="0"/>
              <a:t>、</a:t>
            </a:r>
            <a:r>
              <a:rPr lang="en-US" altLang="zh-CN" dirty="0"/>
              <a:t>Oracle </a:t>
            </a:r>
            <a:r>
              <a:rPr lang="zh-CN" altLang="en-US" dirty="0"/>
              <a:t>和 </a:t>
            </a:r>
            <a:r>
              <a:rPr lang="en-US" altLang="zh-CN" dirty="0" err="1"/>
              <a:t>MysQL</a:t>
            </a:r>
            <a:r>
              <a:rPr lang="zh-CN" altLang="en-US" dirty="0"/>
              <a:t>，本书暂不做介绍。</a:t>
            </a:r>
            <a:r>
              <a:rPr lang="en-US" altLang="zh-CN" dirty="0"/>
              <a:t>WPS </a:t>
            </a:r>
            <a:r>
              <a:rPr lang="en-US" altLang="zh-CN" dirty="0" err="1"/>
              <a:t>otfce</a:t>
            </a:r>
            <a:r>
              <a:rPr lang="en-US" altLang="zh-CN" dirty="0"/>
              <a:t> </a:t>
            </a:r>
            <a:r>
              <a:rPr lang="zh-CN" altLang="en-US" dirty="0"/>
              <a:t>的电子表格与 </a:t>
            </a:r>
            <a:r>
              <a:rPr lang="en-US" altLang="zh-CN" dirty="0"/>
              <a:t>Microsoft office </a:t>
            </a:r>
            <a:r>
              <a:rPr lang="zh-CN" altLang="en-US" dirty="0"/>
              <a:t>的 </a:t>
            </a:r>
            <a:r>
              <a:rPr lang="en-US" altLang="zh-CN" dirty="0"/>
              <a:t>Excel </a:t>
            </a:r>
            <a:r>
              <a:rPr lang="zh-CN" altLang="en-US" dirty="0"/>
              <a:t>相互兼容，并有一致的操作界面符合国人的使用习惯，</a:t>
            </a:r>
            <a:r>
              <a:rPr lang="en-US" altLang="zh-CN" dirty="0" err="1"/>
              <a:t>wPS</a:t>
            </a:r>
            <a:r>
              <a:rPr lang="en-US" altLang="zh-CN" dirty="0"/>
              <a:t> </a:t>
            </a:r>
            <a:r>
              <a:rPr lang="zh-CN" altLang="en-US" dirty="0"/>
              <a:t>的电子表格的缺点是不包含 </a:t>
            </a:r>
            <a:r>
              <a:rPr lang="en-US" altLang="zh-CN" dirty="0" err="1"/>
              <a:t>Exccl</a:t>
            </a:r>
            <a:r>
              <a:rPr lang="en-US" altLang="zh-CN" dirty="0"/>
              <a:t> </a:t>
            </a:r>
            <a:r>
              <a:rPr lang="zh-CN" altLang="en-US" dirty="0"/>
              <a:t>的基本的数据分析模块。综上所达，常规的数据分析师，特别是高校的教师和学生进行教学和科研时，选用</a:t>
            </a:r>
            <a:r>
              <a:rPr lang="en-US" altLang="zh-CN" dirty="0"/>
              <a:t>ET+R</a:t>
            </a:r>
            <a:r>
              <a:rPr lang="zh-CN" altLang="en-US" dirty="0"/>
              <a:t>就可以了。如果你的电脑已经装有</a:t>
            </a:r>
            <a:r>
              <a:rPr lang="en-US" altLang="zh-CN" dirty="0"/>
              <a:t>Microsoft office</a:t>
            </a:r>
            <a:r>
              <a:rPr lang="zh-CN" altLang="en-US" dirty="0"/>
              <a:t>，那么用</a:t>
            </a:r>
            <a:r>
              <a:rPr lang="en-US" altLang="zh-CN" dirty="0"/>
              <a:t>Excel +R </a:t>
            </a:r>
            <a:r>
              <a:rPr lang="zh-CN" altLang="en-US" dirty="0"/>
              <a:t>将是最好的组合。由于 </a:t>
            </a:r>
            <a:r>
              <a:rPr lang="en-US" altLang="zh-CN" dirty="0"/>
              <a:t>Excel</a:t>
            </a:r>
            <a:r>
              <a:rPr lang="zh-CN" altLang="en-US" dirty="0"/>
              <a:t>已成为电子表格（</a:t>
            </a:r>
            <a:r>
              <a:rPr lang="en-US" altLang="zh-CN" dirty="0"/>
              <a:t>ET</a:t>
            </a:r>
            <a:r>
              <a:rPr lang="zh-CN" altLang="en-US" dirty="0"/>
              <a:t>）类软件的事实标准，因此我们下面在说法上将不区分电子表格和 </a:t>
            </a:r>
            <a:r>
              <a:rPr lang="en-US" altLang="zh-CN" dirty="0"/>
              <a:t>Excel</a:t>
            </a:r>
            <a:endParaRPr lang="zh-CN" altLang="en-US" dirty="0"/>
          </a:p>
        </p:txBody>
      </p:sp>
      <p:sp>
        <p:nvSpPr>
          <p:cNvPr id="4" name="灯片编号占位符 3"/>
          <p:cNvSpPr>
            <a:spLocks noGrp="1"/>
          </p:cNvSpPr>
          <p:nvPr>
            <p:ph type="sldNum" sz="quarter" idx="5"/>
          </p:nvPr>
        </p:nvSpPr>
        <p:spPr/>
        <p:txBody>
          <a:bodyPr/>
          <a:lstStyle/>
          <a:p>
            <a:fld id="{4DEBF689-31EE-0945-8A16-5ABD20774B62}" type="slidenum">
              <a:rPr lang="en-CN" smtClean="0"/>
              <a:t>15</a:t>
            </a:fld>
            <a:endParaRPr lang="en-CN"/>
          </a:p>
        </p:txBody>
      </p:sp>
    </p:spTree>
    <p:extLst>
      <p:ext uri="{BB962C8B-B14F-4D97-AF65-F5344CB8AC3E}">
        <p14:creationId xmlns:p14="http://schemas.microsoft.com/office/powerpoint/2010/main" val="21958178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058BF-C5E1-4B52-BD8A-FD1AD5779347}"/>
              </a:ext>
            </a:extLst>
          </p:cNvPr>
          <p:cNvSpPr>
            <a:spLocks noGrp="1"/>
          </p:cNvSpPr>
          <p:nvPr>
            <p:ph type="ctrTitle"/>
          </p:nvPr>
        </p:nvSpPr>
        <p:spPr>
          <a:xfrm>
            <a:off x="1524000" y="1122363"/>
            <a:ext cx="9144000" cy="2387600"/>
          </a:xfrm>
        </p:spPr>
        <p:txBody>
          <a:bodyPr anchor="b"/>
          <a:lstStyle>
            <a:lvl1pPr algn="ctr">
              <a:lnSpc>
                <a:spcPct val="125000"/>
              </a:lnSpc>
              <a:defRPr sz="5400" spc="140" baseline="0"/>
            </a:lvl1pPr>
          </a:lstStyle>
          <a:p>
            <a:r>
              <a:rPr lang="en-US" dirty="0"/>
              <a:t>Click to edit Master title style</a:t>
            </a:r>
          </a:p>
        </p:txBody>
      </p:sp>
      <p:sp>
        <p:nvSpPr>
          <p:cNvPr id="3" name="Subtitle 2">
            <a:extLst>
              <a:ext uri="{FF2B5EF4-FFF2-40B4-BE49-F238E27FC236}">
                <a16:creationId xmlns:a16="http://schemas.microsoft.com/office/drawing/2014/main" id="{DFCD51F7-3CC3-4BB7-8291-B1789482E863}"/>
              </a:ext>
            </a:extLst>
          </p:cNvPr>
          <p:cNvSpPr>
            <a:spLocks noGrp="1"/>
          </p:cNvSpPr>
          <p:nvPr>
            <p:ph type="subTitle" idx="1"/>
          </p:nvPr>
        </p:nvSpPr>
        <p:spPr>
          <a:xfrm>
            <a:off x="1524000" y="3602038"/>
            <a:ext cx="9144000" cy="1655762"/>
          </a:xfrm>
        </p:spPr>
        <p:txBody>
          <a:bodyPr/>
          <a:lstStyle>
            <a:lvl1pPr marL="0" indent="0" algn="ctr">
              <a:lnSpc>
                <a:spcPct val="125000"/>
              </a:lnSpc>
              <a:buNone/>
              <a:defRPr sz="2400" baseline="0">
                <a:latin typeface="Arial Nova" panose="020F0502020204030204" pitchFamily="34" charset="0"/>
                <a:ea typeface="宋体" panose="02010600030101010101" pitchFamily="2"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FD320447-D6C7-43E1-AE88-1FB66CC9C55E}"/>
              </a:ext>
            </a:extLst>
          </p:cNvPr>
          <p:cNvSpPr>
            <a:spLocks noGrp="1"/>
          </p:cNvSpPr>
          <p:nvPr>
            <p:ph type="dt" sz="half" idx="10"/>
          </p:nvPr>
        </p:nvSpPr>
        <p:spPr/>
        <p:txBody>
          <a:bodyPr/>
          <a:lstStyle/>
          <a:p>
            <a:fld id="{C43A76A3-ADC8-4477-8FC1-B9DD55D84908}" type="datetime1">
              <a:rPr lang="en-US" smtClean="0"/>
              <a:t>12/24/2024</a:t>
            </a:fld>
            <a:endParaRPr lang="en-US" dirty="0"/>
          </a:p>
        </p:txBody>
      </p:sp>
      <p:sp>
        <p:nvSpPr>
          <p:cNvPr id="5" name="Footer Placeholder 4">
            <a:extLst>
              <a:ext uri="{FF2B5EF4-FFF2-40B4-BE49-F238E27FC236}">
                <a16:creationId xmlns:a16="http://schemas.microsoft.com/office/drawing/2014/main" id="{6F5E17B6-E7FC-473A-8D5F-0E6B838EA75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64AF4E0-FDDB-42B9-862C-7BBC501CDAC5}"/>
              </a:ext>
            </a:extLst>
          </p:cNvPr>
          <p:cNvSpPr>
            <a:spLocks noGrp="1"/>
          </p:cNvSpPr>
          <p:nvPr>
            <p:ph type="sldNum" sz="quarter" idx="12"/>
          </p:nvPr>
        </p:nvSpPr>
        <p:spPr/>
        <p:txBody>
          <a:bodyPr/>
          <a:lstStyle/>
          <a:p>
            <a:fld id="{35747434-7036-48DB-A148-6B3D8EE75CDA}" type="slidenum">
              <a:rPr lang="en-US" smtClean="0"/>
              <a:t>‹#›</a:t>
            </a:fld>
            <a:endParaRPr lang="en-US" dirty="0"/>
          </a:p>
        </p:txBody>
      </p:sp>
    </p:spTree>
    <p:extLst>
      <p:ext uri="{BB962C8B-B14F-4D97-AF65-F5344CB8AC3E}">
        <p14:creationId xmlns:p14="http://schemas.microsoft.com/office/powerpoint/2010/main" val="24349030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8E922F-6166-4009-A42D-027DC7180715}"/>
              </a:ext>
            </a:extLst>
          </p:cNvPr>
          <p:cNvSpPr>
            <a:spLocks noGrp="1"/>
          </p:cNvSpPr>
          <p:nvPr>
            <p:ph type="title"/>
          </p:nvPr>
        </p:nvSpPr>
        <p:spPr/>
        <p:txBody>
          <a:bodyPr/>
          <a:lstStyle/>
          <a:p>
            <a:r>
              <a:rPr lang="en-US" dirty="0"/>
              <a:t>Click to edit Master title style</a:t>
            </a:r>
          </a:p>
        </p:txBody>
      </p:sp>
      <p:sp>
        <p:nvSpPr>
          <p:cNvPr id="3" name="Vertical Text Placeholder 2">
            <a:extLst>
              <a:ext uri="{FF2B5EF4-FFF2-40B4-BE49-F238E27FC236}">
                <a16:creationId xmlns:a16="http://schemas.microsoft.com/office/drawing/2014/main" id="{FF7791CF-167D-446D-9F99-6976C986E2FB}"/>
              </a:ext>
            </a:extLst>
          </p:cNvPr>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83CA422-E040-4DE1-9DA5-C8D37C116A7B}"/>
              </a:ext>
            </a:extLst>
          </p:cNvPr>
          <p:cNvSpPr>
            <a:spLocks noGrp="1"/>
          </p:cNvSpPr>
          <p:nvPr>
            <p:ph type="dt" sz="half" idx="10"/>
          </p:nvPr>
        </p:nvSpPr>
        <p:spPr/>
        <p:txBody>
          <a:bodyPr/>
          <a:lstStyle/>
          <a:p>
            <a:fld id="{D6762538-DC4D-4667-96E5-B3278DDF8B12}" type="datetime1">
              <a:rPr lang="en-US" smtClean="0"/>
              <a:t>12/24/2024</a:t>
            </a:fld>
            <a:endParaRPr lang="en-US"/>
          </a:p>
        </p:txBody>
      </p:sp>
      <p:sp>
        <p:nvSpPr>
          <p:cNvPr id="5" name="Footer Placeholder 4">
            <a:extLst>
              <a:ext uri="{FF2B5EF4-FFF2-40B4-BE49-F238E27FC236}">
                <a16:creationId xmlns:a16="http://schemas.microsoft.com/office/drawing/2014/main" id="{6C813B0B-60E7-494E-91CB-055BC26906B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B48C554-7C1B-4D8F-9B6B-04492656904B}"/>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33180379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EC66EF0-6ED8-49A7-BDAD-E20A143FAEA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0FCE9CD-90A9-44BA-B293-0662E077DDE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857DAE0-05C4-460B-B96D-BD183ED030C4}"/>
              </a:ext>
            </a:extLst>
          </p:cNvPr>
          <p:cNvSpPr>
            <a:spLocks noGrp="1"/>
          </p:cNvSpPr>
          <p:nvPr>
            <p:ph type="dt" sz="half" idx="10"/>
          </p:nvPr>
        </p:nvSpPr>
        <p:spPr/>
        <p:txBody>
          <a:bodyPr/>
          <a:lstStyle/>
          <a:p>
            <a:fld id="{05880548-5C08-4BE3-B63E-F2BB63B0B00C}" type="datetime1">
              <a:rPr lang="en-US" smtClean="0"/>
              <a:t>12/24/2024</a:t>
            </a:fld>
            <a:endParaRPr lang="en-US" dirty="0"/>
          </a:p>
        </p:txBody>
      </p:sp>
      <p:sp>
        <p:nvSpPr>
          <p:cNvPr id="5" name="Footer Placeholder 4">
            <a:extLst>
              <a:ext uri="{FF2B5EF4-FFF2-40B4-BE49-F238E27FC236}">
                <a16:creationId xmlns:a16="http://schemas.microsoft.com/office/drawing/2014/main" id="{33B3CA93-55C9-4AA3-89A0-55490F745B1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6BFD820-FF26-4325-816F-310C30F80ACC}"/>
              </a:ext>
            </a:extLst>
          </p:cNvPr>
          <p:cNvSpPr>
            <a:spLocks noGrp="1"/>
          </p:cNvSpPr>
          <p:nvPr>
            <p:ph type="sldNum" sz="quarter" idx="12"/>
          </p:nvPr>
        </p:nvSpPr>
        <p:spPr/>
        <p:txBody>
          <a:bodyPr/>
          <a:lstStyle/>
          <a:p>
            <a:fld id="{35747434-7036-48DB-A148-6B3D8EE75CDA}" type="slidenum">
              <a:rPr lang="en-US" smtClean="0"/>
              <a:t>‹#›</a:t>
            </a:fld>
            <a:endParaRPr lang="en-US" dirty="0"/>
          </a:p>
        </p:txBody>
      </p:sp>
    </p:spTree>
    <p:extLst>
      <p:ext uri="{BB962C8B-B14F-4D97-AF65-F5344CB8AC3E}">
        <p14:creationId xmlns:p14="http://schemas.microsoft.com/office/powerpoint/2010/main" val="14717475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1736C8-0B4F-4655-A630-0B1D2540B7DD}"/>
              </a:ext>
            </a:extLst>
          </p:cNvPr>
          <p:cNvSpPr>
            <a:spLocks noGrp="1"/>
          </p:cNvSpPr>
          <p:nvPr>
            <p:ph type="title"/>
          </p:nvPr>
        </p:nvSpPr>
        <p:spPr/>
        <p:txBody>
          <a:bodyPr>
            <a:normAutofit/>
          </a:bodyPr>
          <a:lstStyle>
            <a:lvl1pPr>
              <a:defRPr sz="5400" spc="140" baseline="0"/>
            </a:lvl1pPr>
          </a:lstStyle>
          <a:p>
            <a:r>
              <a:rPr lang="en-US" dirty="0"/>
              <a:t>Click to edit Master title style</a:t>
            </a:r>
          </a:p>
        </p:txBody>
      </p:sp>
      <p:sp>
        <p:nvSpPr>
          <p:cNvPr id="3" name="Content Placeholder 2">
            <a:extLst>
              <a:ext uri="{FF2B5EF4-FFF2-40B4-BE49-F238E27FC236}">
                <a16:creationId xmlns:a16="http://schemas.microsoft.com/office/drawing/2014/main" id="{5378B888-85E0-4D92-903E-C3FE7E870DE7}"/>
              </a:ext>
            </a:extLst>
          </p:cNvPr>
          <p:cNvSpPr>
            <a:spLocks noGrp="1"/>
          </p:cNvSpPr>
          <p:nvPr>
            <p:ph idx="1"/>
          </p:nvPr>
        </p:nvSpPr>
        <p:spPr/>
        <p:txBody>
          <a:bodyPr/>
          <a:lstStyle>
            <a:lvl1pPr>
              <a:lnSpc>
                <a:spcPct val="125000"/>
              </a:lnSpc>
              <a:defRPr/>
            </a:lvl1pPr>
            <a:lvl2pPr>
              <a:lnSpc>
                <a:spcPct val="125000"/>
              </a:lnSpc>
              <a:defRPr/>
            </a:lvl2pPr>
            <a:lvl3pPr>
              <a:lnSpc>
                <a:spcPct val="125000"/>
              </a:lnSpc>
              <a:defRPr/>
            </a:lvl3pPr>
            <a:lvl4pPr>
              <a:lnSpc>
                <a:spcPct val="125000"/>
              </a:lnSpc>
              <a:defRPr/>
            </a:lvl4pPr>
            <a:lvl5pPr>
              <a:lnSpc>
                <a:spcPct val="125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FC648916-250B-4232-BD7D-571FDE79F5E7}"/>
              </a:ext>
            </a:extLst>
          </p:cNvPr>
          <p:cNvSpPr>
            <a:spLocks noGrp="1"/>
          </p:cNvSpPr>
          <p:nvPr>
            <p:ph type="dt" sz="half" idx="10"/>
          </p:nvPr>
        </p:nvSpPr>
        <p:spPr/>
        <p:txBody>
          <a:bodyPr/>
          <a:lstStyle/>
          <a:p>
            <a:fld id="{DE7F49BE-398D-479A-8A7E-5DDBCA61EDCB}" type="datetime1">
              <a:rPr lang="en-US" smtClean="0"/>
              <a:t>12/24/2024</a:t>
            </a:fld>
            <a:endParaRPr lang="en-US"/>
          </a:p>
        </p:txBody>
      </p:sp>
      <p:sp>
        <p:nvSpPr>
          <p:cNvPr id="5" name="Footer Placeholder 4">
            <a:extLst>
              <a:ext uri="{FF2B5EF4-FFF2-40B4-BE49-F238E27FC236}">
                <a16:creationId xmlns:a16="http://schemas.microsoft.com/office/drawing/2014/main" id="{B6A8BFB4-647C-4104-B6D4-3346051C36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E0FA73F-2BE8-4370-AE90-58F4CE51FC51}"/>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28337938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B1446D-9FAC-4157-A41A-51675C8BE929}"/>
              </a:ext>
            </a:extLst>
          </p:cNvPr>
          <p:cNvSpPr>
            <a:spLocks noGrp="1"/>
          </p:cNvSpPr>
          <p:nvPr>
            <p:ph type="title"/>
          </p:nvPr>
        </p:nvSpPr>
        <p:spPr>
          <a:xfrm>
            <a:off x="777240" y="1709738"/>
            <a:ext cx="10570210" cy="2758895"/>
          </a:xfrm>
        </p:spPr>
        <p:txBody>
          <a:bodyPr anchor="b">
            <a:normAutofit/>
          </a:bodyPr>
          <a:lstStyle>
            <a:lvl1pPr>
              <a:lnSpc>
                <a:spcPct val="125000"/>
              </a:lnSpc>
              <a:defRPr sz="5400"/>
            </a:lvl1pPr>
          </a:lstStyle>
          <a:p>
            <a:r>
              <a:rPr lang="en-US" dirty="0"/>
              <a:t>Click to edit Master title style</a:t>
            </a:r>
          </a:p>
        </p:txBody>
      </p:sp>
      <p:sp>
        <p:nvSpPr>
          <p:cNvPr id="3" name="Text Placeholder 2">
            <a:extLst>
              <a:ext uri="{FF2B5EF4-FFF2-40B4-BE49-F238E27FC236}">
                <a16:creationId xmlns:a16="http://schemas.microsoft.com/office/drawing/2014/main" id="{92AF8D4A-8F93-4399-9546-64F286400D24}"/>
              </a:ext>
            </a:extLst>
          </p:cNvPr>
          <p:cNvSpPr>
            <a:spLocks noGrp="1"/>
          </p:cNvSpPr>
          <p:nvPr>
            <p:ph type="body" idx="1" hasCustomPrompt="1"/>
          </p:nvPr>
        </p:nvSpPr>
        <p:spPr>
          <a:xfrm>
            <a:off x="777240" y="4589463"/>
            <a:ext cx="10570210" cy="1500187"/>
          </a:xfrm>
        </p:spPr>
        <p:txBody>
          <a:bodyPr/>
          <a:lstStyle>
            <a:lvl1pPr marL="0" indent="0">
              <a:lnSpc>
                <a:spcPct val="125000"/>
              </a:lnSpc>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a:t>
            </a:r>
          </a:p>
        </p:txBody>
      </p:sp>
      <p:sp>
        <p:nvSpPr>
          <p:cNvPr id="4" name="Date Placeholder 3">
            <a:extLst>
              <a:ext uri="{FF2B5EF4-FFF2-40B4-BE49-F238E27FC236}">
                <a16:creationId xmlns:a16="http://schemas.microsoft.com/office/drawing/2014/main" id="{819C2FD4-BF96-470C-8247-20DFAE1CF870}"/>
              </a:ext>
            </a:extLst>
          </p:cNvPr>
          <p:cNvSpPr>
            <a:spLocks noGrp="1"/>
          </p:cNvSpPr>
          <p:nvPr>
            <p:ph type="dt" sz="half" idx="10"/>
          </p:nvPr>
        </p:nvSpPr>
        <p:spPr/>
        <p:txBody>
          <a:bodyPr/>
          <a:lstStyle/>
          <a:p>
            <a:fld id="{CCD0C193-4974-4A1F-9C63-07D595E30D66}" type="datetime1">
              <a:rPr lang="en-US" smtClean="0"/>
              <a:t>12/24/2024</a:t>
            </a:fld>
            <a:endParaRPr lang="en-US"/>
          </a:p>
        </p:txBody>
      </p:sp>
      <p:sp>
        <p:nvSpPr>
          <p:cNvPr id="5" name="Footer Placeholder 4">
            <a:extLst>
              <a:ext uri="{FF2B5EF4-FFF2-40B4-BE49-F238E27FC236}">
                <a16:creationId xmlns:a16="http://schemas.microsoft.com/office/drawing/2014/main" id="{27175A2D-86C4-4467-BAB8-E9ED004D2C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E442A4D-D9B2-4C82-95E4-B86F9F5F3802}"/>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16952292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6B3AA-8C30-429E-B934-AF12204387B9}"/>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915834E-691F-4728-88F5-A0C4696695EB}"/>
              </a:ext>
            </a:extLst>
          </p:cNvPr>
          <p:cNvSpPr>
            <a:spLocks noGrp="1"/>
          </p:cNvSpPr>
          <p:nvPr>
            <p:ph sz="half" idx="1"/>
          </p:nvPr>
        </p:nvSpPr>
        <p:spPr>
          <a:xfrm>
            <a:off x="777240" y="1825625"/>
            <a:ext cx="524256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13876374-880F-4E25-9F88-79E3C1AB1F9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119BD69-B509-4FCE-95A8-ED03FFC8CC3C}"/>
              </a:ext>
            </a:extLst>
          </p:cNvPr>
          <p:cNvSpPr>
            <a:spLocks noGrp="1"/>
          </p:cNvSpPr>
          <p:nvPr>
            <p:ph type="dt" sz="half" idx="10"/>
          </p:nvPr>
        </p:nvSpPr>
        <p:spPr/>
        <p:txBody>
          <a:bodyPr/>
          <a:lstStyle/>
          <a:p>
            <a:fld id="{701AA87F-28D4-4BF0-B81F-877A89DFD5AC}" type="datetime1">
              <a:rPr lang="en-US" smtClean="0"/>
              <a:t>12/24/2024</a:t>
            </a:fld>
            <a:endParaRPr lang="en-US"/>
          </a:p>
        </p:txBody>
      </p:sp>
      <p:sp>
        <p:nvSpPr>
          <p:cNvPr id="6" name="Footer Placeholder 5">
            <a:extLst>
              <a:ext uri="{FF2B5EF4-FFF2-40B4-BE49-F238E27FC236}">
                <a16:creationId xmlns:a16="http://schemas.microsoft.com/office/drawing/2014/main" id="{DB7C287B-AE5B-490B-BF81-A50D7A2E872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43C2246-303C-4A29-B6EA-E62CEDE6C2A1}"/>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21517482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42FE79-D5BE-43E8-B6C5-2675B7F4D818}"/>
              </a:ext>
            </a:extLst>
          </p:cNvPr>
          <p:cNvSpPr>
            <a:spLocks noGrp="1"/>
          </p:cNvSpPr>
          <p:nvPr>
            <p:ph type="title"/>
          </p:nvPr>
        </p:nvSpPr>
        <p:spPr>
          <a:xfrm>
            <a:off x="777240" y="365125"/>
            <a:ext cx="10578148" cy="1325563"/>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69D3A07-BA51-4113-902E-830A887D2394}"/>
              </a:ext>
            </a:extLst>
          </p:cNvPr>
          <p:cNvSpPr>
            <a:spLocks noGrp="1"/>
          </p:cNvSpPr>
          <p:nvPr>
            <p:ph type="body" idx="1"/>
          </p:nvPr>
        </p:nvSpPr>
        <p:spPr>
          <a:xfrm>
            <a:off x="777240" y="1801812"/>
            <a:ext cx="5220335" cy="9350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28E320A9-E274-4E1B-B02D-9A3F510A1F22}"/>
              </a:ext>
            </a:extLst>
          </p:cNvPr>
          <p:cNvSpPr>
            <a:spLocks noGrp="1"/>
          </p:cNvSpPr>
          <p:nvPr>
            <p:ph sz="half" idx="2"/>
          </p:nvPr>
        </p:nvSpPr>
        <p:spPr>
          <a:xfrm>
            <a:off x="777240" y="2825749"/>
            <a:ext cx="5220335" cy="33639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DBE80D3A-C2A8-4B78-B7E2-4908C74B1C43}"/>
              </a:ext>
            </a:extLst>
          </p:cNvPr>
          <p:cNvSpPr>
            <a:spLocks noGrp="1"/>
          </p:cNvSpPr>
          <p:nvPr>
            <p:ph type="body" sz="quarter" idx="3"/>
          </p:nvPr>
        </p:nvSpPr>
        <p:spPr>
          <a:xfrm>
            <a:off x="6172200" y="1801812"/>
            <a:ext cx="5183188" cy="9350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C5D84DD-9460-4B08-86AD-27486A940047}"/>
              </a:ext>
            </a:extLst>
          </p:cNvPr>
          <p:cNvSpPr>
            <a:spLocks noGrp="1"/>
          </p:cNvSpPr>
          <p:nvPr>
            <p:ph sz="quarter" idx="4"/>
          </p:nvPr>
        </p:nvSpPr>
        <p:spPr>
          <a:xfrm>
            <a:off x="6172200" y="2825749"/>
            <a:ext cx="5183188" cy="33639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4B0B7F8-282C-4210-AE7D-F35228BAC803}"/>
              </a:ext>
            </a:extLst>
          </p:cNvPr>
          <p:cNvSpPr>
            <a:spLocks noGrp="1"/>
          </p:cNvSpPr>
          <p:nvPr>
            <p:ph type="dt" sz="half" idx="10"/>
          </p:nvPr>
        </p:nvSpPr>
        <p:spPr/>
        <p:txBody>
          <a:bodyPr/>
          <a:lstStyle/>
          <a:p>
            <a:fld id="{A8A9F1F3-208B-49A3-B337-9C8ACEB3E0E1}" type="datetime1">
              <a:rPr lang="en-US" smtClean="0"/>
              <a:t>12/24/2024</a:t>
            </a:fld>
            <a:endParaRPr lang="en-US"/>
          </a:p>
        </p:txBody>
      </p:sp>
      <p:sp>
        <p:nvSpPr>
          <p:cNvPr id="8" name="Footer Placeholder 7">
            <a:extLst>
              <a:ext uri="{FF2B5EF4-FFF2-40B4-BE49-F238E27FC236}">
                <a16:creationId xmlns:a16="http://schemas.microsoft.com/office/drawing/2014/main" id="{FAE343A9-1067-4DCF-BACC-1F7F3805022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F84E471-04DB-4DB5-8CC5-16B3FC88509D}"/>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38753179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6D87C0-272E-4E50-A316-78079B2B923E}"/>
              </a:ext>
            </a:extLst>
          </p:cNvPr>
          <p:cNvSpPr>
            <a:spLocks noGrp="1"/>
          </p:cNvSpPr>
          <p:nvPr>
            <p:ph type="title"/>
          </p:nvPr>
        </p:nvSpPr>
        <p:spPr>
          <a:xfrm>
            <a:off x="777240" y="365125"/>
            <a:ext cx="10659110" cy="1325563"/>
          </a:xfrm>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F906C1C9-1F69-432A-858C-D828B56E1659}"/>
              </a:ext>
            </a:extLst>
          </p:cNvPr>
          <p:cNvSpPr>
            <a:spLocks noGrp="1"/>
          </p:cNvSpPr>
          <p:nvPr>
            <p:ph type="dt" sz="half" idx="10"/>
          </p:nvPr>
        </p:nvSpPr>
        <p:spPr/>
        <p:txBody>
          <a:bodyPr/>
          <a:lstStyle/>
          <a:p>
            <a:fld id="{27AF6CA6-7293-4AA2-A0E0-A3BF4416E786}" type="datetime1">
              <a:rPr lang="en-US" smtClean="0"/>
              <a:t>12/24/2024</a:t>
            </a:fld>
            <a:endParaRPr lang="en-US"/>
          </a:p>
        </p:txBody>
      </p:sp>
      <p:sp>
        <p:nvSpPr>
          <p:cNvPr id="4" name="Footer Placeholder 3">
            <a:extLst>
              <a:ext uri="{FF2B5EF4-FFF2-40B4-BE49-F238E27FC236}">
                <a16:creationId xmlns:a16="http://schemas.microsoft.com/office/drawing/2014/main" id="{BD6D9A1B-D149-4B97-B161-3D7C9ADBCF7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AB3722F-8C88-4E54-8CD6-12D31A05F813}"/>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30276001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0E1B4EE-6DFC-45F3-9174-D913EB57CB9D}"/>
              </a:ext>
            </a:extLst>
          </p:cNvPr>
          <p:cNvSpPr>
            <a:spLocks noGrp="1"/>
          </p:cNvSpPr>
          <p:nvPr>
            <p:ph type="dt" sz="half" idx="10"/>
          </p:nvPr>
        </p:nvSpPr>
        <p:spPr/>
        <p:txBody>
          <a:bodyPr/>
          <a:lstStyle/>
          <a:p>
            <a:fld id="{98D87016-7BCD-46FB-8EE3-AB6C369108B4}" type="datetime1">
              <a:rPr lang="en-US" smtClean="0"/>
              <a:t>12/24/2024</a:t>
            </a:fld>
            <a:endParaRPr lang="en-US"/>
          </a:p>
        </p:txBody>
      </p:sp>
      <p:sp>
        <p:nvSpPr>
          <p:cNvPr id="3" name="Footer Placeholder 2">
            <a:extLst>
              <a:ext uri="{FF2B5EF4-FFF2-40B4-BE49-F238E27FC236}">
                <a16:creationId xmlns:a16="http://schemas.microsoft.com/office/drawing/2014/main" id="{0BF7F7DC-6DDE-4337-AD27-BBE7D542248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CC58EA9-3AC4-421E-B133-1FA7757DF8BA}"/>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4279274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E035BB-74CC-43E9-B71F-A5C05D17EB78}"/>
              </a:ext>
            </a:extLst>
          </p:cNvPr>
          <p:cNvSpPr>
            <a:spLocks noGrp="1"/>
          </p:cNvSpPr>
          <p:nvPr>
            <p:ph type="title"/>
          </p:nvPr>
        </p:nvSpPr>
        <p:spPr>
          <a:xfrm>
            <a:off x="777240" y="457200"/>
            <a:ext cx="3994785" cy="2501900"/>
          </a:xfrm>
        </p:spPr>
        <p:txBody>
          <a:bodyPr anchor="b">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DCAADC9E-7845-4DB1-87E3-6FBFB2B03B8A}"/>
              </a:ext>
            </a:extLst>
          </p:cNvPr>
          <p:cNvSpPr>
            <a:spLocks noGrp="1"/>
          </p:cNvSpPr>
          <p:nvPr>
            <p:ph idx="1"/>
          </p:nvPr>
        </p:nvSpPr>
        <p:spPr>
          <a:xfrm>
            <a:off x="5183188" y="457201"/>
            <a:ext cx="6172200" cy="5403850"/>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75C925A8-2A07-43B9-B549-061F3684986B}"/>
              </a:ext>
            </a:extLst>
          </p:cNvPr>
          <p:cNvSpPr>
            <a:spLocks noGrp="1"/>
          </p:cNvSpPr>
          <p:nvPr>
            <p:ph type="body" sz="half" idx="2"/>
          </p:nvPr>
        </p:nvSpPr>
        <p:spPr>
          <a:xfrm>
            <a:off x="777240" y="3092450"/>
            <a:ext cx="3994785" cy="2776537"/>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31A9037-0564-43A1-8156-1D9932E1F85F}"/>
              </a:ext>
            </a:extLst>
          </p:cNvPr>
          <p:cNvSpPr>
            <a:spLocks noGrp="1"/>
          </p:cNvSpPr>
          <p:nvPr>
            <p:ph type="dt" sz="half" idx="10"/>
          </p:nvPr>
        </p:nvSpPr>
        <p:spPr/>
        <p:txBody>
          <a:bodyPr/>
          <a:lstStyle/>
          <a:p>
            <a:fld id="{A1547011-1FFC-4EF8-9A2E-53B4AD2ADBD4}" type="datetime1">
              <a:rPr lang="en-US" smtClean="0"/>
              <a:t>12/24/2024</a:t>
            </a:fld>
            <a:endParaRPr lang="en-US"/>
          </a:p>
        </p:txBody>
      </p:sp>
      <p:sp>
        <p:nvSpPr>
          <p:cNvPr id="6" name="Footer Placeholder 5">
            <a:extLst>
              <a:ext uri="{FF2B5EF4-FFF2-40B4-BE49-F238E27FC236}">
                <a16:creationId xmlns:a16="http://schemas.microsoft.com/office/drawing/2014/main" id="{CBFF0D40-D0E1-49C9-BE47-91BBC50AB2B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4D129BD-890D-412E-9805-D29F4A0D3622}"/>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23737641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78ADB4-BA7B-42C2-9C6C-58B2763F8617}"/>
              </a:ext>
            </a:extLst>
          </p:cNvPr>
          <p:cNvSpPr>
            <a:spLocks noGrp="1"/>
          </p:cNvSpPr>
          <p:nvPr>
            <p:ph type="title"/>
          </p:nvPr>
        </p:nvSpPr>
        <p:spPr>
          <a:xfrm>
            <a:off x="777240" y="457200"/>
            <a:ext cx="3994785" cy="2505456"/>
          </a:xfrm>
        </p:spPr>
        <p:txBody>
          <a:bodyPr anchor="b"/>
          <a:lstStyle>
            <a:lvl1pPr>
              <a:defRPr sz="40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E9519B58-B546-4E6B-BE00-3D1D64DA8699}"/>
              </a:ext>
            </a:extLst>
          </p:cNvPr>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3FAA0AB8-41A9-4548-9B83-3EFF79A00793}"/>
              </a:ext>
            </a:extLst>
          </p:cNvPr>
          <p:cNvSpPr>
            <a:spLocks noGrp="1"/>
          </p:cNvSpPr>
          <p:nvPr>
            <p:ph type="body" sz="half" idx="2"/>
          </p:nvPr>
        </p:nvSpPr>
        <p:spPr>
          <a:xfrm>
            <a:off x="777240" y="3081275"/>
            <a:ext cx="3994785" cy="2779776"/>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3BB33ED-A015-4992-A004-33D41CFFADA1}"/>
              </a:ext>
            </a:extLst>
          </p:cNvPr>
          <p:cNvSpPr>
            <a:spLocks noGrp="1"/>
          </p:cNvSpPr>
          <p:nvPr>
            <p:ph type="dt" sz="half" idx="10"/>
          </p:nvPr>
        </p:nvSpPr>
        <p:spPr/>
        <p:txBody>
          <a:bodyPr/>
          <a:lstStyle/>
          <a:p>
            <a:fld id="{9562EB47-45B4-4EF5-A743-B4885DD2F060}" type="datetime1">
              <a:rPr lang="en-US" smtClean="0"/>
              <a:t>12/24/2024</a:t>
            </a:fld>
            <a:endParaRPr lang="en-US"/>
          </a:p>
        </p:txBody>
      </p:sp>
      <p:sp>
        <p:nvSpPr>
          <p:cNvPr id="6" name="Footer Placeholder 5">
            <a:extLst>
              <a:ext uri="{FF2B5EF4-FFF2-40B4-BE49-F238E27FC236}">
                <a16:creationId xmlns:a16="http://schemas.microsoft.com/office/drawing/2014/main" id="{D3C29CDA-E85F-47D1-83B7-02A50DEBFD3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49625F-5352-4136-8AC4-F8899D00A1A9}"/>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6466747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99B5B3C5-A599-465B-B2B9-866E8B2087CE}"/>
              </a:ext>
            </a:extLst>
          </p:cNvPr>
          <p:cNvSpPr/>
          <p:nvPr/>
        </p:nvSpPr>
        <p:spPr>
          <a:xfrm>
            <a:off x="-1" y="-1"/>
            <a:ext cx="12192001"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Rectangle 40">
            <a:extLst>
              <a:ext uri="{FF2B5EF4-FFF2-40B4-BE49-F238E27FC236}">
                <a16:creationId xmlns:a16="http://schemas.microsoft.com/office/drawing/2014/main" id="{25C84982-7DD0-43B1-8A2D-BFA4DF1B4E60}"/>
              </a:ext>
            </a:extLst>
          </p:cNvPr>
          <p:cNvSpPr/>
          <p:nvPr/>
        </p:nvSpPr>
        <p:spPr>
          <a:xfrm>
            <a:off x="-1" y="-1"/>
            <a:ext cx="12192001" cy="68580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grpSp>
        <p:nvGrpSpPr>
          <p:cNvPr id="8" name="Decorative Circles">
            <a:extLst>
              <a:ext uri="{FF2B5EF4-FFF2-40B4-BE49-F238E27FC236}">
                <a16:creationId xmlns:a16="http://schemas.microsoft.com/office/drawing/2014/main" id="{1D912E1C-3BBA-42F0-A3EE-FEC382E7230A}"/>
              </a:ext>
            </a:extLst>
          </p:cNvPr>
          <p:cNvGrpSpPr/>
          <p:nvPr/>
        </p:nvGrpSpPr>
        <p:grpSpPr>
          <a:xfrm>
            <a:off x="-1" y="-1"/>
            <a:ext cx="12192001" cy="6858001"/>
            <a:chOff x="-1" y="-1"/>
            <a:chExt cx="12192001" cy="6858001"/>
          </a:xfrm>
        </p:grpSpPr>
        <p:sp>
          <p:nvSpPr>
            <p:cNvPr id="21" name="Oval 20">
              <a:extLst>
                <a:ext uri="{FF2B5EF4-FFF2-40B4-BE49-F238E27FC236}">
                  <a16:creationId xmlns:a16="http://schemas.microsoft.com/office/drawing/2014/main" id="{2FEEAC76-E273-46A8-8F8E-CE59860FE70D}"/>
                </a:ext>
              </a:extLst>
            </p:cNvPr>
            <p:cNvSpPr/>
            <p:nvPr/>
          </p:nvSpPr>
          <p:spPr>
            <a:xfrm>
              <a:off x="209098" y="727602"/>
              <a:ext cx="172408" cy="172408"/>
            </a:xfrm>
            <a:prstGeom prst="ellipse">
              <a:avLst/>
            </a:prstGeom>
            <a:solidFill>
              <a:schemeClr val="accent2">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76594A0E-9400-45AD-A431-1DA1C0B28966}"/>
                </a:ext>
              </a:extLst>
            </p:cNvPr>
            <p:cNvSpPr/>
            <p:nvPr/>
          </p:nvSpPr>
          <p:spPr>
            <a:xfrm>
              <a:off x="949947" y="136523"/>
              <a:ext cx="113367" cy="113367"/>
            </a:xfrm>
            <a:prstGeom prst="ellipse">
              <a:avLst/>
            </a:prstGeom>
            <a:solidFill>
              <a:srgbClr val="F39E29">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20916D6C-D32F-42B6-8512-CD5EDB8F2B9B}"/>
                </a:ext>
              </a:extLst>
            </p:cNvPr>
            <p:cNvSpPr/>
            <p:nvPr/>
          </p:nvSpPr>
          <p:spPr>
            <a:xfrm>
              <a:off x="11575290" y="5859047"/>
              <a:ext cx="305780" cy="305780"/>
            </a:xfrm>
            <a:prstGeom prst="ellipse">
              <a:avLst/>
            </a:pr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3834846D-59C6-40F4-907C-F1A4689B58F1}"/>
                </a:ext>
              </a:extLst>
            </p:cNvPr>
            <p:cNvSpPr/>
            <p:nvPr/>
          </p:nvSpPr>
          <p:spPr>
            <a:xfrm>
              <a:off x="95730" y="1133938"/>
              <a:ext cx="226735" cy="226735"/>
            </a:xfrm>
            <a:prstGeom prst="ellipse">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5A257CDF-2E36-4DC7-8EE4-5CD8F8ECAC87}"/>
                </a:ext>
              </a:extLst>
            </p:cNvPr>
            <p:cNvSpPr/>
            <p:nvPr/>
          </p:nvSpPr>
          <p:spPr>
            <a:xfrm>
              <a:off x="11536830" y="554419"/>
              <a:ext cx="382700" cy="382700"/>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Oval 47">
              <a:extLst>
                <a:ext uri="{FF2B5EF4-FFF2-40B4-BE49-F238E27FC236}">
                  <a16:creationId xmlns:a16="http://schemas.microsoft.com/office/drawing/2014/main" id="{D5B26E0E-A115-4AE2-82D8-76BB93CC494F}"/>
                </a:ext>
              </a:extLst>
            </p:cNvPr>
            <p:cNvSpPr/>
            <p:nvPr/>
          </p:nvSpPr>
          <p:spPr>
            <a:xfrm>
              <a:off x="11224303" y="299808"/>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755058DB-7E01-4E95-BF59-983AA1BBB38E}"/>
                </a:ext>
              </a:extLst>
            </p:cNvPr>
            <p:cNvSpPr/>
            <p:nvPr/>
          </p:nvSpPr>
          <p:spPr>
            <a:xfrm>
              <a:off x="11629630" y="5482355"/>
              <a:ext cx="94160" cy="94160"/>
            </a:xfrm>
            <a:prstGeom prst="ellipse">
              <a:avLst/>
            </a:prstGeom>
            <a:solidFill>
              <a:srgbClr val="E3BEB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A810F7E2-23F3-44D6-B09E-71E556536052}"/>
                </a:ext>
              </a:extLst>
            </p:cNvPr>
            <p:cNvSpPr/>
            <p:nvPr/>
          </p:nvSpPr>
          <p:spPr>
            <a:xfrm>
              <a:off x="10415328" y="6124958"/>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59D5C391-E1DB-410A-A78C-ED3BBDFF0758}"/>
                </a:ext>
              </a:extLst>
            </p:cNvPr>
            <p:cNvSpPr/>
            <p:nvPr/>
          </p:nvSpPr>
          <p:spPr>
            <a:xfrm>
              <a:off x="10120382" y="6255986"/>
              <a:ext cx="305780" cy="305780"/>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Oval 52">
              <a:extLst>
                <a:ext uri="{FF2B5EF4-FFF2-40B4-BE49-F238E27FC236}">
                  <a16:creationId xmlns:a16="http://schemas.microsoft.com/office/drawing/2014/main" id="{77C4944D-9373-4283-BCAA-927A0316659E}"/>
                </a:ext>
              </a:extLst>
            </p:cNvPr>
            <p:cNvSpPr/>
            <p:nvPr/>
          </p:nvSpPr>
          <p:spPr>
            <a:xfrm>
              <a:off x="9934343" y="6204350"/>
              <a:ext cx="113367" cy="113367"/>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Freeform: Shape 53">
              <a:extLst>
                <a:ext uri="{FF2B5EF4-FFF2-40B4-BE49-F238E27FC236}">
                  <a16:creationId xmlns:a16="http://schemas.microsoft.com/office/drawing/2014/main" id="{6804C521-2D9F-4CE4-AFD3-D4F1551FEC6A}"/>
                </a:ext>
              </a:extLst>
            </p:cNvPr>
            <p:cNvSpPr/>
            <p:nvPr/>
          </p:nvSpPr>
          <p:spPr>
            <a:xfrm>
              <a:off x="11642244" y="6317718"/>
              <a:ext cx="549756" cy="540282"/>
            </a:xfrm>
            <a:custGeom>
              <a:avLst/>
              <a:gdLst>
                <a:gd name="connsiteX0" fmla="*/ 1224540 w 2115556"/>
                <a:gd name="connsiteY0" fmla="*/ 0 h 2079100"/>
                <a:gd name="connsiteX1" fmla="*/ 2090421 w 2115556"/>
                <a:gd name="connsiteY1" fmla="*/ 358660 h 2079100"/>
                <a:gd name="connsiteX2" fmla="*/ 2115556 w 2115556"/>
                <a:gd name="connsiteY2" fmla="*/ 386315 h 2079100"/>
                <a:gd name="connsiteX3" fmla="*/ 2115556 w 2115556"/>
                <a:gd name="connsiteY3" fmla="*/ 2062765 h 2079100"/>
                <a:gd name="connsiteX4" fmla="*/ 2100710 w 2115556"/>
                <a:gd name="connsiteY4" fmla="*/ 2079100 h 2079100"/>
                <a:gd name="connsiteX5" fmla="*/ 348370 w 2115556"/>
                <a:gd name="connsiteY5" fmla="*/ 2079100 h 2079100"/>
                <a:gd name="connsiteX6" fmla="*/ 279625 w 2115556"/>
                <a:gd name="connsiteY6" fmla="*/ 2003461 h 2079100"/>
                <a:gd name="connsiteX7" fmla="*/ 0 w 2115556"/>
                <a:gd name="connsiteY7" fmla="*/ 1224540 h 2079100"/>
                <a:gd name="connsiteX8" fmla="*/ 1224540 w 2115556"/>
                <a:gd name="connsiteY8" fmla="*/ 0 h 207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15556" h="2079100">
                  <a:moveTo>
                    <a:pt x="1224540" y="0"/>
                  </a:moveTo>
                  <a:cubicBezTo>
                    <a:pt x="1562687" y="0"/>
                    <a:pt x="1868823" y="137062"/>
                    <a:pt x="2090421" y="358660"/>
                  </a:cubicBezTo>
                  <a:lnTo>
                    <a:pt x="2115556" y="386315"/>
                  </a:lnTo>
                  <a:lnTo>
                    <a:pt x="2115556" y="2062765"/>
                  </a:lnTo>
                  <a:lnTo>
                    <a:pt x="2100710" y="2079100"/>
                  </a:lnTo>
                  <a:lnTo>
                    <a:pt x="348370" y="2079100"/>
                  </a:lnTo>
                  <a:lnTo>
                    <a:pt x="279625" y="2003461"/>
                  </a:lnTo>
                  <a:cubicBezTo>
                    <a:pt x="104938" y="1791789"/>
                    <a:pt x="0" y="1520419"/>
                    <a:pt x="0" y="1224540"/>
                  </a:cubicBezTo>
                  <a:cubicBezTo>
                    <a:pt x="0" y="548245"/>
                    <a:pt x="548245" y="0"/>
                    <a:pt x="1224540"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56" name="Freeform: Shape 55">
              <a:extLst>
                <a:ext uri="{FF2B5EF4-FFF2-40B4-BE49-F238E27FC236}">
                  <a16:creationId xmlns:a16="http://schemas.microsoft.com/office/drawing/2014/main" id="{755AC65C-13EF-4182-AA3C-62BE165CC033}"/>
                </a:ext>
              </a:extLst>
            </p:cNvPr>
            <p:cNvSpPr/>
            <p:nvPr/>
          </p:nvSpPr>
          <p:spPr>
            <a:xfrm>
              <a:off x="-1" y="-1"/>
              <a:ext cx="510196" cy="538336"/>
            </a:xfrm>
            <a:custGeom>
              <a:avLst/>
              <a:gdLst>
                <a:gd name="connsiteX0" fmla="*/ 0 w 510196"/>
                <a:gd name="connsiteY0" fmla="*/ 0 h 538336"/>
                <a:gd name="connsiteX1" fmla="*/ 459276 w 510196"/>
                <a:gd name="connsiteY1" fmla="*/ 0 h 538336"/>
                <a:gd name="connsiteX2" fmla="*/ 482126 w 510196"/>
                <a:gd name="connsiteY2" fmla="*/ 42098 h 538336"/>
                <a:gd name="connsiteX3" fmla="*/ 510196 w 510196"/>
                <a:gd name="connsiteY3" fmla="*/ 181136 h 538336"/>
                <a:gd name="connsiteX4" fmla="*/ 152996 w 510196"/>
                <a:gd name="connsiteY4" fmla="*/ 538336 h 538336"/>
                <a:gd name="connsiteX5" fmla="*/ 13958 w 510196"/>
                <a:gd name="connsiteY5" fmla="*/ 510266 h 538336"/>
                <a:gd name="connsiteX6" fmla="*/ 0 w 510196"/>
                <a:gd name="connsiteY6" fmla="*/ 502690 h 538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0196" h="538336">
                  <a:moveTo>
                    <a:pt x="0" y="0"/>
                  </a:moveTo>
                  <a:lnTo>
                    <a:pt x="459276" y="0"/>
                  </a:lnTo>
                  <a:lnTo>
                    <a:pt x="482126" y="42098"/>
                  </a:lnTo>
                  <a:cubicBezTo>
                    <a:pt x="500201" y="84833"/>
                    <a:pt x="510196" y="131817"/>
                    <a:pt x="510196" y="181136"/>
                  </a:cubicBezTo>
                  <a:cubicBezTo>
                    <a:pt x="510196" y="378412"/>
                    <a:pt x="350272" y="538336"/>
                    <a:pt x="152996" y="538336"/>
                  </a:cubicBezTo>
                  <a:cubicBezTo>
                    <a:pt x="103677" y="538336"/>
                    <a:pt x="56693" y="528341"/>
                    <a:pt x="13958" y="510266"/>
                  </a:cubicBezTo>
                  <a:lnTo>
                    <a:pt x="0" y="502690"/>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58" name="Freeform: Shape 57">
              <a:extLst>
                <a:ext uri="{FF2B5EF4-FFF2-40B4-BE49-F238E27FC236}">
                  <a16:creationId xmlns:a16="http://schemas.microsoft.com/office/drawing/2014/main" id="{E40DA8D2-FA4B-4282-9D44-48C27B63A153}"/>
                </a:ext>
              </a:extLst>
            </p:cNvPr>
            <p:cNvSpPr/>
            <p:nvPr/>
          </p:nvSpPr>
          <p:spPr>
            <a:xfrm>
              <a:off x="10528695" y="1"/>
              <a:ext cx="554074" cy="282754"/>
            </a:xfrm>
            <a:custGeom>
              <a:avLst/>
              <a:gdLst>
                <a:gd name="connsiteX0" fmla="*/ 644 w 309162"/>
                <a:gd name="connsiteY0" fmla="*/ 0 h 157771"/>
                <a:gd name="connsiteX1" fmla="*/ 308518 w 309162"/>
                <a:gd name="connsiteY1" fmla="*/ 0 h 157771"/>
                <a:gd name="connsiteX2" fmla="*/ 309162 w 309162"/>
                <a:gd name="connsiteY2" fmla="*/ 3190 h 157771"/>
                <a:gd name="connsiteX3" fmla="*/ 154581 w 309162"/>
                <a:gd name="connsiteY3" fmla="*/ 157771 h 157771"/>
                <a:gd name="connsiteX4" fmla="*/ 0 w 309162"/>
                <a:gd name="connsiteY4" fmla="*/ 3190 h 157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162" h="157771">
                  <a:moveTo>
                    <a:pt x="644" y="0"/>
                  </a:moveTo>
                  <a:lnTo>
                    <a:pt x="308518" y="0"/>
                  </a:lnTo>
                  <a:lnTo>
                    <a:pt x="309162" y="3190"/>
                  </a:lnTo>
                  <a:cubicBezTo>
                    <a:pt x="309162" y="88563"/>
                    <a:pt x="239954" y="157771"/>
                    <a:pt x="154581" y="157771"/>
                  </a:cubicBezTo>
                  <a:cubicBezTo>
                    <a:pt x="69208" y="157771"/>
                    <a:pt x="0" y="88563"/>
                    <a:pt x="0" y="3190"/>
                  </a:cubicBez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10" name="Oval 9">
              <a:extLst>
                <a:ext uri="{FF2B5EF4-FFF2-40B4-BE49-F238E27FC236}">
                  <a16:creationId xmlns:a16="http://schemas.microsoft.com/office/drawing/2014/main" id="{99065014-CB18-414D-A527-31ECC45700AB}"/>
                </a:ext>
              </a:extLst>
            </p:cNvPr>
            <p:cNvSpPr/>
            <p:nvPr/>
          </p:nvSpPr>
          <p:spPr>
            <a:xfrm>
              <a:off x="504140" y="1132500"/>
              <a:ext cx="84680" cy="84680"/>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61" name="Freeform: Shape 60">
              <a:extLst>
                <a:ext uri="{FF2B5EF4-FFF2-40B4-BE49-F238E27FC236}">
                  <a16:creationId xmlns:a16="http://schemas.microsoft.com/office/drawing/2014/main" id="{8F39E27A-56C1-4328-8DF1-2DA147C78483}"/>
                </a:ext>
              </a:extLst>
            </p:cNvPr>
            <p:cNvSpPr/>
            <p:nvPr/>
          </p:nvSpPr>
          <p:spPr>
            <a:xfrm>
              <a:off x="12051348" y="5576515"/>
              <a:ext cx="137603" cy="210490"/>
            </a:xfrm>
            <a:custGeom>
              <a:avLst/>
              <a:gdLst>
                <a:gd name="connsiteX0" fmla="*/ 105245 w 137603"/>
                <a:gd name="connsiteY0" fmla="*/ 0 h 210490"/>
                <a:gd name="connsiteX1" fmla="*/ 137603 w 137603"/>
                <a:gd name="connsiteY1" fmla="*/ 6533 h 210490"/>
                <a:gd name="connsiteX2" fmla="*/ 137603 w 137603"/>
                <a:gd name="connsiteY2" fmla="*/ 203957 h 210490"/>
                <a:gd name="connsiteX3" fmla="*/ 105245 w 137603"/>
                <a:gd name="connsiteY3" fmla="*/ 210490 h 210490"/>
                <a:gd name="connsiteX4" fmla="*/ 0 w 137603"/>
                <a:gd name="connsiteY4" fmla="*/ 105245 h 210490"/>
                <a:gd name="connsiteX5" fmla="*/ 105245 w 137603"/>
                <a:gd name="connsiteY5" fmla="*/ 0 h 210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603" h="210490">
                  <a:moveTo>
                    <a:pt x="105245" y="0"/>
                  </a:moveTo>
                  <a:lnTo>
                    <a:pt x="137603" y="6533"/>
                  </a:lnTo>
                  <a:lnTo>
                    <a:pt x="137603" y="203957"/>
                  </a:lnTo>
                  <a:lnTo>
                    <a:pt x="105245" y="210490"/>
                  </a:lnTo>
                  <a:cubicBezTo>
                    <a:pt x="47120" y="210490"/>
                    <a:pt x="0" y="163370"/>
                    <a:pt x="0" y="105245"/>
                  </a:cubicBezTo>
                  <a:cubicBezTo>
                    <a:pt x="0" y="47120"/>
                    <a:pt x="47120" y="0"/>
                    <a:pt x="105245" y="0"/>
                  </a:cubicBezTo>
                  <a:close/>
                </a:path>
              </a:pathLst>
            </a:cu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grpSp>
      <p:sp>
        <p:nvSpPr>
          <p:cNvPr id="4" name="Date Placeholder 3">
            <a:extLst>
              <a:ext uri="{FF2B5EF4-FFF2-40B4-BE49-F238E27FC236}">
                <a16:creationId xmlns:a16="http://schemas.microsoft.com/office/drawing/2014/main" id="{442C5EC6-E331-4312-AC12-56D55F7D2B15}"/>
              </a:ext>
            </a:extLst>
          </p:cNvPr>
          <p:cNvSpPr>
            <a:spLocks noGrp="1"/>
          </p:cNvSpPr>
          <p:nvPr>
            <p:ph type="dt" sz="half" idx="2"/>
          </p:nvPr>
        </p:nvSpPr>
        <p:spPr>
          <a:xfrm>
            <a:off x="777240" y="6488268"/>
            <a:ext cx="2743200" cy="233209"/>
          </a:xfrm>
          <a:prstGeom prst="rect">
            <a:avLst/>
          </a:prstGeom>
        </p:spPr>
        <p:txBody>
          <a:bodyPr vert="horz" lIns="91440" tIns="45720" rIns="91440" bIns="45720" rtlCol="0" anchor="ctr"/>
          <a:lstStyle>
            <a:lvl1pPr algn="l">
              <a:defRPr sz="1000" baseline="0">
                <a:solidFill>
                  <a:schemeClr val="tx1">
                    <a:tint val="75000"/>
                  </a:schemeClr>
                </a:solidFill>
                <a:latin typeface="Times New Roman" panose="02020603050405020304" pitchFamily="18" charset="0"/>
                <a:ea typeface="宋体" panose="02010600030101010101" pitchFamily="2" charset="-122"/>
                <a:cs typeface="Times New Roman" panose="02020603050405020304" pitchFamily="18" charset="0"/>
              </a:defRPr>
            </a:lvl1pPr>
          </a:lstStyle>
          <a:p>
            <a:fld id="{4A8D24A4-5FEC-4062-8995-EB21925B3B40}" type="datetime1">
              <a:rPr lang="en-US" smtClean="0"/>
              <a:pPr/>
              <a:t>12/24/2024</a:t>
            </a:fld>
            <a:endParaRPr lang="en-US" dirty="0"/>
          </a:p>
        </p:txBody>
      </p:sp>
      <p:sp>
        <p:nvSpPr>
          <p:cNvPr id="5" name="Footer Placeholder 4">
            <a:extLst>
              <a:ext uri="{FF2B5EF4-FFF2-40B4-BE49-F238E27FC236}">
                <a16:creationId xmlns:a16="http://schemas.microsoft.com/office/drawing/2014/main" id="{3337FC5D-92B2-4B4D-8111-6EDEF280692A}"/>
              </a:ext>
            </a:extLst>
          </p:cNvPr>
          <p:cNvSpPr>
            <a:spLocks noGrp="1"/>
          </p:cNvSpPr>
          <p:nvPr>
            <p:ph type="ftr" sz="quarter" idx="3"/>
          </p:nvPr>
        </p:nvSpPr>
        <p:spPr>
          <a:xfrm>
            <a:off x="4038600" y="6488268"/>
            <a:ext cx="4114800" cy="233209"/>
          </a:xfrm>
          <a:prstGeom prst="rect">
            <a:avLst/>
          </a:prstGeom>
        </p:spPr>
        <p:txBody>
          <a:bodyPr vert="horz" lIns="91440" tIns="45720" rIns="91440" bIns="45720" rtlCol="0" anchor="ctr"/>
          <a:lstStyle>
            <a:lvl1pPr algn="ctr">
              <a:defRPr sz="1000" baseline="0">
                <a:solidFill>
                  <a:schemeClr val="tx1">
                    <a:tint val="75000"/>
                  </a:schemeClr>
                </a:solidFill>
                <a:latin typeface="Times New Roman" panose="02020603050405020304" pitchFamily="18" charset="0"/>
                <a:ea typeface="宋体" panose="02010600030101010101" pitchFamily="2" charset="-122"/>
                <a:cs typeface="Times New Roman" panose="02020603050405020304" pitchFamily="18" charset="0"/>
              </a:defRPr>
            </a:lvl1pPr>
          </a:lstStyle>
          <a:p>
            <a:endParaRPr lang="en-US" dirty="0"/>
          </a:p>
        </p:txBody>
      </p:sp>
      <p:sp>
        <p:nvSpPr>
          <p:cNvPr id="6" name="Slide Number Placeholder 5">
            <a:extLst>
              <a:ext uri="{FF2B5EF4-FFF2-40B4-BE49-F238E27FC236}">
                <a16:creationId xmlns:a16="http://schemas.microsoft.com/office/drawing/2014/main" id="{723A104D-C777-4A6E-8A43-F94028E5E311}"/>
              </a:ext>
            </a:extLst>
          </p:cNvPr>
          <p:cNvSpPr>
            <a:spLocks noGrp="1"/>
          </p:cNvSpPr>
          <p:nvPr>
            <p:ph type="sldNum" sz="quarter" idx="4"/>
          </p:nvPr>
        </p:nvSpPr>
        <p:spPr>
          <a:xfrm>
            <a:off x="8693150" y="6488268"/>
            <a:ext cx="2743200" cy="233209"/>
          </a:xfrm>
          <a:prstGeom prst="rect">
            <a:avLst/>
          </a:prstGeom>
        </p:spPr>
        <p:txBody>
          <a:bodyPr vert="horz" lIns="91440" tIns="45720" rIns="91440" bIns="45720" rtlCol="0" anchor="ctr"/>
          <a:lstStyle>
            <a:lvl1pPr algn="r">
              <a:defRPr sz="1000">
                <a:solidFill>
                  <a:schemeClr val="tx1">
                    <a:tint val="75000"/>
                  </a:schemeClr>
                </a:solidFill>
                <a:latin typeface="Times New Roman" panose="02020603050405020304" pitchFamily="18" charset="0"/>
                <a:cs typeface="Times New Roman" panose="02020603050405020304" pitchFamily="18" charset="0"/>
              </a:defRPr>
            </a:lvl1pPr>
          </a:lstStyle>
          <a:p>
            <a:fld id="{35747434-7036-48DB-A148-6B3D8EE75CDA}" type="slidenum">
              <a:rPr lang="en-US" smtClean="0"/>
              <a:pPr/>
              <a:t>‹#›</a:t>
            </a:fld>
            <a:endParaRPr lang="en-US" dirty="0"/>
          </a:p>
        </p:txBody>
      </p:sp>
      <p:sp>
        <p:nvSpPr>
          <p:cNvPr id="2" name="Title Placeholder 1">
            <a:extLst>
              <a:ext uri="{FF2B5EF4-FFF2-40B4-BE49-F238E27FC236}">
                <a16:creationId xmlns:a16="http://schemas.microsoft.com/office/drawing/2014/main" id="{12D3A74F-6169-4D30-A245-B46D738BEA81}"/>
              </a:ext>
            </a:extLst>
          </p:cNvPr>
          <p:cNvSpPr>
            <a:spLocks noGrp="1"/>
          </p:cNvSpPr>
          <p:nvPr>
            <p:ph type="title"/>
          </p:nvPr>
        </p:nvSpPr>
        <p:spPr>
          <a:xfrm>
            <a:off x="777240" y="365125"/>
            <a:ext cx="1065911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A3877E64-7A05-44DA-81FA-6EF4806BBF0E}"/>
              </a:ext>
            </a:extLst>
          </p:cNvPr>
          <p:cNvSpPr>
            <a:spLocks noGrp="1"/>
          </p:cNvSpPr>
          <p:nvPr>
            <p:ph type="body" idx="1"/>
          </p:nvPr>
        </p:nvSpPr>
        <p:spPr>
          <a:xfrm>
            <a:off x="777240" y="1825625"/>
            <a:ext cx="1065911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34147570"/>
      </p:ext>
    </p:extLst>
  </p:cSld>
  <p:clrMap bg1="lt1" tx1="dk1" bg2="lt2" tx2="dk2" accent1="accent1" accent2="accent2" accent3="accent3" accent4="accent4" accent5="accent5" accent6="accent6" hlink="hlink" folHlink="folHlink"/>
  <p:sldLayoutIdLst>
    <p:sldLayoutId id="2147483719" r:id="rId1"/>
    <p:sldLayoutId id="2147483720" r:id="rId2"/>
    <p:sldLayoutId id="2147483721" r:id="rId3"/>
    <p:sldLayoutId id="2147483722" r:id="rId4"/>
    <p:sldLayoutId id="2147483723" r:id="rId5"/>
    <p:sldLayoutId id="2147483724" r:id="rId6"/>
    <p:sldLayoutId id="2147483725" r:id="rId7"/>
    <p:sldLayoutId id="2147483726" r:id="rId8"/>
    <p:sldLayoutId id="2147483727" r:id="rId9"/>
    <p:sldLayoutId id="2147483728" r:id="rId10"/>
    <p:sldLayoutId id="2147483729" r:id="rId11"/>
  </p:sldLayoutIdLst>
  <p:hf sldNum="0" hdr="0" ftr="0" dt="0"/>
  <p:txStyles>
    <p:titleStyle>
      <a:lvl1pPr algn="l" defTabSz="914400" rtl="0" eaLnBrk="1" latinLnBrk="0" hangingPunct="1">
        <a:lnSpc>
          <a:spcPct val="125000"/>
        </a:lnSpc>
        <a:spcBef>
          <a:spcPct val="0"/>
        </a:spcBef>
        <a:buNone/>
        <a:defRPr sz="5400" b="0" kern="1200" spc="140" baseline="0">
          <a:solidFill>
            <a:schemeClr val="tx2"/>
          </a:solidFill>
          <a:latin typeface="Arial Nova" panose="020B0504020202020204" pitchFamily="34" charset="0"/>
          <a:ea typeface="宋体" panose="02010600030101010101" pitchFamily="2" charset="-122"/>
          <a:cs typeface="+mj-cs"/>
        </a:defRPr>
      </a:lvl1pPr>
    </p:titleStyle>
    <p:bodyStyle>
      <a:lvl1pPr marL="228600" indent="-228600" algn="l" defTabSz="914400" rtl="0" eaLnBrk="1" latinLnBrk="0" hangingPunct="1">
        <a:lnSpc>
          <a:spcPct val="125000"/>
        </a:lnSpc>
        <a:spcBef>
          <a:spcPts val="1000"/>
        </a:spcBef>
        <a:buClr>
          <a:schemeClr val="tx2">
            <a:lumMod val="75000"/>
            <a:lumOff val="25000"/>
          </a:schemeClr>
        </a:buClr>
        <a:buFont typeface="Arial" panose="020B0604020202020204" pitchFamily="34" charset="0"/>
        <a:buChar char="•"/>
        <a:defRPr sz="2400" kern="1200" spc="140" baseline="0">
          <a:solidFill>
            <a:schemeClr val="tx2"/>
          </a:solidFill>
          <a:latin typeface="Arial Nova" panose="020B0504020202020204" pitchFamily="34" charset="0"/>
          <a:ea typeface="宋体" panose="02010600030101010101" pitchFamily="2" charset="-122"/>
          <a:cs typeface="+mn-cs"/>
        </a:defRPr>
      </a:lvl1pPr>
      <a:lvl2pPr marL="685800" indent="-228600" algn="l" defTabSz="914400" rtl="0" eaLnBrk="1" latinLnBrk="0" hangingPunct="1">
        <a:lnSpc>
          <a:spcPct val="125000"/>
        </a:lnSpc>
        <a:spcBef>
          <a:spcPts val="500"/>
        </a:spcBef>
        <a:buClr>
          <a:schemeClr val="tx2">
            <a:lumMod val="75000"/>
            <a:lumOff val="25000"/>
          </a:schemeClr>
        </a:buClr>
        <a:buFont typeface="Arial" panose="020B0604020202020204" pitchFamily="34" charset="0"/>
        <a:buChar char="•"/>
        <a:defRPr sz="2200" kern="1200" spc="140" baseline="0">
          <a:solidFill>
            <a:schemeClr val="tx2"/>
          </a:solidFill>
          <a:latin typeface="Arial Nova" panose="020B0504020202020204" pitchFamily="34" charset="0"/>
          <a:ea typeface="宋体" panose="02010600030101010101" pitchFamily="2" charset="-122"/>
          <a:cs typeface="+mn-cs"/>
        </a:defRPr>
      </a:lvl2pPr>
      <a:lvl3pPr marL="1143000" indent="-228600" algn="l" defTabSz="914400" rtl="0" eaLnBrk="1" latinLnBrk="0" hangingPunct="1">
        <a:lnSpc>
          <a:spcPct val="125000"/>
        </a:lnSpc>
        <a:spcBef>
          <a:spcPts val="500"/>
        </a:spcBef>
        <a:buClr>
          <a:schemeClr val="tx2">
            <a:lumMod val="75000"/>
            <a:lumOff val="25000"/>
          </a:schemeClr>
        </a:buClr>
        <a:buFont typeface="Arial" panose="020B0604020202020204" pitchFamily="34" charset="0"/>
        <a:buChar char="•"/>
        <a:defRPr sz="2000" kern="1200" spc="140" baseline="0">
          <a:solidFill>
            <a:schemeClr val="tx2"/>
          </a:solidFill>
          <a:latin typeface="Arial Nova" panose="020B0504020202020204" pitchFamily="34" charset="0"/>
          <a:ea typeface="宋体" panose="02010600030101010101" pitchFamily="2" charset="-122"/>
          <a:cs typeface="+mn-cs"/>
        </a:defRPr>
      </a:lvl3pPr>
      <a:lvl4pPr marL="1600200" indent="-228600" algn="l" defTabSz="914400" rtl="0" eaLnBrk="1" latinLnBrk="0" hangingPunct="1">
        <a:lnSpc>
          <a:spcPct val="125000"/>
        </a:lnSpc>
        <a:spcBef>
          <a:spcPts val="500"/>
        </a:spcBef>
        <a:buClr>
          <a:schemeClr val="tx2">
            <a:lumMod val="75000"/>
            <a:lumOff val="25000"/>
          </a:schemeClr>
        </a:buClr>
        <a:buFont typeface="Arial" panose="020B0604020202020204" pitchFamily="34" charset="0"/>
        <a:buChar char="•"/>
        <a:defRPr sz="1600" kern="1200" spc="140" baseline="0">
          <a:solidFill>
            <a:schemeClr val="tx2"/>
          </a:solidFill>
          <a:latin typeface="Arial Nova" panose="020B0504020202020204" pitchFamily="34" charset="0"/>
          <a:ea typeface="宋体" panose="02010600030101010101" pitchFamily="2" charset="-122"/>
          <a:cs typeface="+mn-cs"/>
        </a:defRPr>
      </a:lvl4pPr>
      <a:lvl5pPr marL="2057400" indent="-228600" algn="l" defTabSz="914400" rtl="0" eaLnBrk="1" latinLnBrk="0" hangingPunct="1">
        <a:lnSpc>
          <a:spcPct val="125000"/>
        </a:lnSpc>
        <a:spcBef>
          <a:spcPts val="500"/>
        </a:spcBef>
        <a:buClr>
          <a:schemeClr val="tx2">
            <a:lumMod val="75000"/>
            <a:lumOff val="25000"/>
          </a:schemeClr>
        </a:buClr>
        <a:buFont typeface="Arial" panose="020B0604020202020204" pitchFamily="34" charset="0"/>
        <a:buChar char="•"/>
        <a:defRPr sz="1400" kern="1200" spc="140" baseline="0">
          <a:solidFill>
            <a:schemeClr val="tx2"/>
          </a:solidFill>
          <a:latin typeface="Arial Nova" panose="020B0504020202020204" pitchFamily="34" charset="0"/>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jpe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svg"/><Relationship Id="rId7" Type="http://schemas.openxmlformats.org/officeDocument/2006/relationships/image" Target="../media/image24.sv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3.png"/><Relationship Id="rId11" Type="http://schemas.openxmlformats.org/officeDocument/2006/relationships/image" Target="../media/image28.svg"/><Relationship Id="rId5" Type="http://schemas.openxmlformats.org/officeDocument/2006/relationships/image" Target="../media/image22.sv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sv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E2748806-3AF5-4078-830A-C1F26BF1B2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pic>
        <p:nvPicPr>
          <p:cNvPr id="7" name="Video 6" descr="Different Hand Drawn Graphs">
            <a:extLst>
              <a:ext uri="{FF2B5EF4-FFF2-40B4-BE49-F238E27FC236}">
                <a16:creationId xmlns:a16="http://schemas.microsoft.com/office/drawing/2014/main" id="{6CCED235-510C-45C2-7C56-8CC3F8421D1B}"/>
              </a:ext>
            </a:extLst>
          </p:cNvPr>
          <p:cNvPicPr>
            <a:picLocks noChangeAspect="1"/>
          </p:cNvPicPr>
          <p:nvPr>
            <a:videoFile r:link="rId2"/>
            <p:extLst>
              <p:ext uri="{DAA4B4D4-6D71-4841-9C94-3DE7FCFB9230}">
                <p14:media xmlns:p14="http://schemas.microsoft.com/office/powerpoint/2010/main" r:embed="rId1"/>
              </p:ext>
            </p:extLst>
          </p:nvPr>
        </p:nvPicPr>
        <p:blipFill>
          <a:blip r:embed="rId5">
            <a:alphaModFix/>
          </a:blip>
          <a:srcRect t="284" r="-1" b="-1"/>
          <a:stretch/>
        </p:blipFill>
        <p:spPr>
          <a:xfrm>
            <a:off x="20" y="10"/>
            <a:ext cx="12191980" cy="6857990"/>
          </a:xfrm>
          <a:prstGeom prst="rect">
            <a:avLst/>
          </a:prstGeom>
        </p:spPr>
      </p:pic>
      <p:sp>
        <p:nvSpPr>
          <p:cNvPr id="14" name="Freeform: Shape 13">
            <a:extLst>
              <a:ext uri="{FF2B5EF4-FFF2-40B4-BE49-F238E27FC236}">
                <a16:creationId xmlns:a16="http://schemas.microsoft.com/office/drawing/2014/main" id="{36C5C053-F6BB-464B-BDD2-9D811A2494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1"/>
            <a:ext cx="489238" cy="558645"/>
          </a:xfrm>
          <a:custGeom>
            <a:avLst/>
            <a:gdLst>
              <a:gd name="connsiteX0" fmla="*/ 1156116 w 3186814"/>
              <a:gd name="connsiteY0" fmla="*/ 0 h 3638922"/>
              <a:gd name="connsiteX1" fmla="*/ 3186814 w 3186814"/>
              <a:gd name="connsiteY1" fmla="*/ 2030698 h 3638922"/>
              <a:gd name="connsiteX2" fmla="*/ 2447829 w 3186814"/>
              <a:gd name="connsiteY2" fmla="*/ 3597684 h 3638922"/>
              <a:gd name="connsiteX3" fmla="*/ 2392682 w 3186814"/>
              <a:gd name="connsiteY3" fmla="*/ 3638922 h 3638922"/>
              <a:gd name="connsiteX4" fmla="*/ 0 w 3186814"/>
              <a:gd name="connsiteY4" fmla="*/ 3638922 h 3638922"/>
              <a:gd name="connsiteX5" fmla="*/ 0 w 3186814"/>
              <a:gd name="connsiteY5" fmla="*/ 362315 h 3638922"/>
              <a:gd name="connsiteX6" fmla="*/ 20733 w 3186814"/>
              <a:gd name="connsiteY6" fmla="*/ 346811 h 3638922"/>
              <a:gd name="connsiteX7" fmla="*/ 1156116 w 3186814"/>
              <a:gd name="connsiteY7" fmla="*/ 0 h 3638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86814" h="3638922">
                <a:moveTo>
                  <a:pt x="1156116" y="0"/>
                </a:moveTo>
                <a:cubicBezTo>
                  <a:pt x="2277640" y="0"/>
                  <a:pt x="3186814" y="909174"/>
                  <a:pt x="3186814" y="2030698"/>
                </a:cubicBezTo>
                <a:cubicBezTo>
                  <a:pt x="3186814" y="2661556"/>
                  <a:pt x="2899146" y="3225224"/>
                  <a:pt x="2447829" y="3597684"/>
                </a:cubicBezTo>
                <a:lnTo>
                  <a:pt x="2392682" y="3638922"/>
                </a:lnTo>
                <a:lnTo>
                  <a:pt x="0" y="3638922"/>
                </a:lnTo>
                <a:lnTo>
                  <a:pt x="0" y="362315"/>
                </a:lnTo>
                <a:lnTo>
                  <a:pt x="20733" y="346811"/>
                </a:lnTo>
                <a:cubicBezTo>
                  <a:pt x="344835" y="127853"/>
                  <a:pt x="735545" y="0"/>
                  <a:pt x="1156116" y="0"/>
                </a:cubicBezTo>
                <a:close/>
              </a:path>
            </a:pathLst>
          </a:cu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8315D1CC-8D02-4016-AD7A-097E77AAE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848491" y="521037"/>
            <a:ext cx="800716" cy="800716"/>
          </a:xfrm>
          <a:prstGeom prst="ellipse">
            <a:avLst/>
          </a:prstGeom>
          <a:solidFill>
            <a:schemeClr val="accent1">
              <a:lumMod val="40000"/>
              <a:lumOff val="6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1CB84D5D-9C64-4481-B8AD-C109F7DB3F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895093" y="575478"/>
            <a:ext cx="113367" cy="11336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01A9D26D-082A-4101-8D75-863B7B7AB8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848491" y="2156596"/>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A0FE0BA4-FE6E-4B91-9A1B-E373720BD3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716462" y="5425189"/>
            <a:ext cx="226735" cy="226735"/>
          </a:xfrm>
          <a:prstGeom prst="ellipse">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80E6F154-6DA5-4544-8945-8AF8DE20A6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82050" y="5874923"/>
            <a:ext cx="466441" cy="46644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85558ED7-8ED9-4B7F-8138-C5B8A0EC19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033637" y="5859258"/>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13E9F88F-5950-42B0-B9A3-898F91835B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633000" y="6225214"/>
            <a:ext cx="94160" cy="94160"/>
          </a:xfrm>
          <a:prstGeom prst="ellipse">
            <a:avLst/>
          </a:prstGeom>
          <a:solidFill>
            <a:schemeClr val="tx2">
              <a:lumMod val="50000"/>
              <a:lumOff val="50000"/>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34FBEBF3-C941-4CB0-8AC2-3B50E1371B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52153" y="-1181847"/>
            <a:ext cx="6858000" cy="9221694"/>
          </a:xfrm>
          <a:prstGeom prst="rect">
            <a:avLst/>
          </a:prstGeom>
          <a:gradFill>
            <a:gsLst>
              <a:gs pos="100000">
                <a:srgbClr val="000000">
                  <a:alpha val="0"/>
                </a:srgbClr>
              </a:gs>
              <a:gs pos="0">
                <a:schemeClr val="tx1"/>
              </a:gs>
              <a:gs pos="0">
                <a:srgbClr val="000000">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E235594-CC2A-4C98-EAAA-FA0551B12CD4}"/>
              </a:ext>
            </a:extLst>
          </p:cNvPr>
          <p:cNvSpPr>
            <a:spLocks noGrp="1"/>
          </p:cNvSpPr>
          <p:nvPr>
            <p:ph type="ctrTitle"/>
          </p:nvPr>
        </p:nvSpPr>
        <p:spPr>
          <a:xfrm>
            <a:off x="5659718" y="565846"/>
            <a:ext cx="5770281" cy="3617644"/>
          </a:xfrm>
        </p:spPr>
        <p:txBody>
          <a:bodyPr anchor="b">
            <a:normAutofit/>
          </a:bodyPr>
          <a:lstStyle/>
          <a:p>
            <a:pPr algn="r">
              <a:lnSpc>
                <a:spcPct val="125000"/>
              </a:lnSpc>
            </a:pPr>
            <a:r>
              <a:rPr lang="en-CN" sz="6000" dirty="0">
                <a:solidFill>
                  <a:srgbClr val="FFFFFF"/>
                </a:solidFill>
              </a:rPr>
              <a:t>数理统计分析</a:t>
            </a:r>
            <a:br>
              <a:rPr lang="en-US" sz="6000" dirty="0">
                <a:solidFill>
                  <a:srgbClr val="FFFFFF"/>
                </a:solidFill>
              </a:rPr>
            </a:br>
            <a:r>
              <a:rPr lang="en-US" altLang="zh-CN" sz="6000" dirty="0">
                <a:solidFill>
                  <a:srgbClr val="FFFFFF"/>
                </a:solidFill>
              </a:rPr>
              <a:t>—</a:t>
            </a:r>
            <a:r>
              <a:rPr lang="en-US" sz="6000" dirty="0" err="1">
                <a:solidFill>
                  <a:srgbClr val="FFFFFF"/>
                </a:solidFill>
              </a:rPr>
              <a:t>引言</a:t>
            </a:r>
            <a:endParaRPr lang="en-CN" sz="6000" dirty="0">
              <a:solidFill>
                <a:srgbClr val="FFFFFF"/>
              </a:solidFill>
            </a:endParaRPr>
          </a:p>
        </p:txBody>
      </p:sp>
      <p:sp>
        <p:nvSpPr>
          <p:cNvPr id="3" name="Subtitle 2">
            <a:extLst>
              <a:ext uri="{FF2B5EF4-FFF2-40B4-BE49-F238E27FC236}">
                <a16:creationId xmlns:a16="http://schemas.microsoft.com/office/drawing/2014/main" id="{932DEB6B-D33C-8859-3B89-3A7EAF062A5B}"/>
              </a:ext>
            </a:extLst>
          </p:cNvPr>
          <p:cNvSpPr>
            <a:spLocks noGrp="1"/>
          </p:cNvSpPr>
          <p:nvPr>
            <p:ph type="subTitle" idx="1"/>
          </p:nvPr>
        </p:nvSpPr>
        <p:spPr>
          <a:xfrm>
            <a:off x="5659718" y="4456144"/>
            <a:ext cx="5770281" cy="1619074"/>
          </a:xfrm>
        </p:spPr>
        <p:txBody>
          <a:bodyPr anchor="t">
            <a:normAutofit lnSpcReduction="10000"/>
          </a:bodyPr>
          <a:lstStyle/>
          <a:p>
            <a:pPr algn="r"/>
            <a:r>
              <a:rPr lang="en-CN" dirty="0">
                <a:solidFill>
                  <a:srgbClr val="FFFFFF"/>
                </a:solidFill>
              </a:rPr>
              <a:t>成都信息工程大学</a:t>
            </a:r>
            <a:endParaRPr lang="en-US" dirty="0">
              <a:solidFill>
                <a:srgbClr val="FFFFFF"/>
              </a:solidFill>
            </a:endParaRPr>
          </a:p>
          <a:p>
            <a:pPr algn="r"/>
            <a:r>
              <a:rPr lang="zh-CN" altLang="en-US" dirty="0">
                <a:solidFill>
                  <a:srgbClr val="FFFFFF"/>
                </a:solidFill>
              </a:rPr>
              <a:t>人工智能学院（区块链产业学院）</a:t>
            </a:r>
            <a:endParaRPr lang="en-US" altLang="zh-CN">
              <a:solidFill>
                <a:srgbClr val="FFFFFF"/>
              </a:solidFill>
            </a:endParaRPr>
          </a:p>
          <a:p>
            <a:pPr algn="r"/>
            <a:r>
              <a:rPr lang="zh-CN" altLang="en-US">
                <a:solidFill>
                  <a:srgbClr val="FFFFFF"/>
                </a:solidFill>
              </a:rPr>
              <a:t>高</a:t>
            </a:r>
            <a:r>
              <a:rPr lang="zh-CN" altLang="en-US" dirty="0">
                <a:solidFill>
                  <a:srgbClr val="FFFFFF"/>
                </a:solidFill>
              </a:rPr>
              <a:t>路路</a:t>
            </a:r>
            <a:endParaRPr lang="en-CN" dirty="0">
              <a:solidFill>
                <a:srgbClr val="FFFFFF"/>
              </a:solidFill>
            </a:endParaRPr>
          </a:p>
        </p:txBody>
      </p:sp>
      <p:sp>
        <p:nvSpPr>
          <p:cNvPr id="4" name="Date Placeholder 3">
            <a:extLst>
              <a:ext uri="{FF2B5EF4-FFF2-40B4-BE49-F238E27FC236}">
                <a16:creationId xmlns:a16="http://schemas.microsoft.com/office/drawing/2014/main" id="{7015A7DA-9001-B89B-FD38-0832A5DF78D9}"/>
              </a:ext>
            </a:extLst>
          </p:cNvPr>
          <p:cNvSpPr>
            <a:spLocks noGrp="1"/>
          </p:cNvSpPr>
          <p:nvPr>
            <p:ph type="dt" sz="half" idx="10"/>
          </p:nvPr>
        </p:nvSpPr>
        <p:spPr>
          <a:xfrm>
            <a:off x="777240" y="6488268"/>
            <a:ext cx="2743200" cy="233209"/>
          </a:xfrm>
        </p:spPr>
        <p:txBody>
          <a:bodyPr>
            <a:normAutofit/>
          </a:bodyPr>
          <a:lstStyle/>
          <a:p>
            <a:pPr>
              <a:lnSpc>
                <a:spcPct val="90000"/>
              </a:lnSpc>
              <a:spcAft>
                <a:spcPts val="600"/>
              </a:spcAft>
            </a:pPr>
            <a:fld id="{F2EE3B7B-C7B5-42CF-90CF-67B3D21B2314}" type="datetime1">
              <a:rPr lang="en-US">
                <a:solidFill>
                  <a:srgbClr val="FFFFFF"/>
                </a:solidFill>
              </a:rPr>
              <a:pPr>
                <a:lnSpc>
                  <a:spcPct val="90000"/>
                </a:lnSpc>
                <a:spcAft>
                  <a:spcPts val="600"/>
                </a:spcAft>
              </a:pPr>
              <a:t>12/24/2024</a:t>
            </a:fld>
            <a:endParaRPr lang="en-US">
              <a:solidFill>
                <a:srgbClr val="FFFFFF"/>
              </a:solidFill>
            </a:endParaRPr>
          </a:p>
        </p:txBody>
      </p:sp>
      <p:sp>
        <p:nvSpPr>
          <p:cNvPr id="6" name="Slide Number Placeholder 5">
            <a:extLst>
              <a:ext uri="{FF2B5EF4-FFF2-40B4-BE49-F238E27FC236}">
                <a16:creationId xmlns:a16="http://schemas.microsoft.com/office/drawing/2014/main" id="{C84B8B25-0890-26DE-E96D-37271A147412}"/>
              </a:ext>
            </a:extLst>
          </p:cNvPr>
          <p:cNvSpPr>
            <a:spLocks noGrp="1"/>
          </p:cNvSpPr>
          <p:nvPr>
            <p:ph type="sldNum" sz="quarter" idx="12"/>
          </p:nvPr>
        </p:nvSpPr>
        <p:spPr>
          <a:xfrm>
            <a:off x="10107826" y="6488268"/>
            <a:ext cx="1328523" cy="233209"/>
          </a:xfrm>
        </p:spPr>
        <p:txBody>
          <a:bodyPr>
            <a:normAutofit/>
          </a:bodyPr>
          <a:lstStyle/>
          <a:p>
            <a:pPr>
              <a:lnSpc>
                <a:spcPct val="90000"/>
              </a:lnSpc>
              <a:spcAft>
                <a:spcPts val="600"/>
              </a:spcAft>
            </a:pPr>
            <a:fld id="{6E91CC32-6A6B-4E2E-BBA1-6864F305DA26}" type="slidenum">
              <a:rPr lang="en-US">
                <a:solidFill>
                  <a:srgbClr val="FFFFFF"/>
                </a:solidFill>
              </a:rPr>
              <a:pPr>
                <a:lnSpc>
                  <a:spcPct val="90000"/>
                </a:lnSpc>
                <a:spcAft>
                  <a:spcPts val="600"/>
                </a:spcAft>
              </a:pPr>
              <a:t>1</a:t>
            </a:fld>
            <a:endParaRPr lang="en-US">
              <a:solidFill>
                <a:srgbClr val="FFFFFF"/>
              </a:solidFill>
            </a:endParaRPr>
          </a:p>
        </p:txBody>
      </p:sp>
    </p:spTree>
    <p:extLst>
      <p:ext uri="{BB962C8B-B14F-4D97-AF65-F5344CB8AC3E}">
        <p14:creationId xmlns:p14="http://schemas.microsoft.com/office/powerpoint/2010/main" val="2164176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96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7"/>
                                        </p:tgtEl>
                                      </p:cBhvr>
                                    </p:cmd>
                                  </p:childTnLst>
                                </p:cTn>
                              </p:par>
                            </p:childTnLst>
                          </p:cTn>
                        </p:par>
                      </p:childTnLst>
                    </p:cTn>
                  </p:par>
                </p:childTnLst>
              </p:cTn>
              <p:nextCondLst>
                <p:cond evt="onClick" delay="0">
                  <p:tgtEl>
                    <p:spTgt spid="7"/>
                  </p:tgtEl>
                </p:cond>
              </p:nextCondLst>
            </p:seq>
            <p:video>
              <p:cMediaNode mute="1">
                <p:cTn id="12" repeatCount="indefinite" fill="hold" display="0">
                  <p:stCondLst>
                    <p:cond delay="indefinite"/>
                  </p:stCondLst>
                </p:cTn>
                <p:tgtEl>
                  <p:spTgt spid="7"/>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1ECC9-2791-C947-7A78-F8664EEEEC38}"/>
              </a:ext>
            </a:extLst>
          </p:cNvPr>
          <p:cNvSpPr>
            <a:spLocks noGrp="1"/>
          </p:cNvSpPr>
          <p:nvPr>
            <p:ph type="title"/>
          </p:nvPr>
        </p:nvSpPr>
        <p:spPr/>
        <p:txBody>
          <a:bodyPr>
            <a:normAutofit fontScale="90000"/>
          </a:bodyPr>
          <a:lstStyle/>
          <a:p>
            <a:r>
              <a:rPr lang="en-US" altLang="zh-CN" sz="4400" dirty="0"/>
              <a:t>1.2</a:t>
            </a:r>
            <a:r>
              <a:rPr lang="zh-CN" altLang="en-US" sz="4400" dirty="0"/>
              <a:t> </a:t>
            </a:r>
            <a:r>
              <a:rPr lang="zh-CN" sz="4400" baseline="0" dirty="0"/>
              <a:t>数理统计分析软件</a:t>
            </a:r>
            <a:br>
              <a:rPr lang="en-US" altLang="zh-CN" baseline="0" dirty="0"/>
            </a:br>
            <a:r>
              <a:rPr lang="en-US" altLang="zh-CN" sz="4000" baseline="0" dirty="0"/>
              <a:t>1.2.1 </a:t>
            </a:r>
            <a:r>
              <a:rPr lang="zh-CN" altLang="en-US" sz="4000" dirty="0"/>
              <a:t>数理统计分析中的工具</a:t>
            </a:r>
            <a:endParaRPr lang="en-CN" dirty="0"/>
          </a:p>
        </p:txBody>
      </p:sp>
      <p:sp>
        <p:nvSpPr>
          <p:cNvPr id="3" name="Content Placeholder 2">
            <a:extLst>
              <a:ext uri="{FF2B5EF4-FFF2-40B4-BE49-F238E27FC236}">
                <a16:creationId xmlns:a16="http://schemas.microsoft.com/office/drawing/2014/main" id="{43DE9097-072F-49B8-1C9B-5C97F92B2E04}"/>
              </a:ext>
            </a:extLst>
          </p:cNvPr>
          <p:cNvSpPr>
            <a:spLocks noGrp="1"/>
          </p:cNvSpPr>
          <p:nvPr>
            <p:ph idx="1"/>
          </p:nvPr>
        </p:nvSpPr>
        <p:spPr/>
        <p:txBody>
          <a:bodyPr/>
          <a:lstStyle/>
          <a:p>
            <a:pPr marL="0" indent="0">
              <a:buNone/>
            </a:pPr>
            <a:r>
              <a:rPr lang="zh-CN" altLang="en-US" sz="2800" dirty="0">
                <a:solidFill>
                  <a:srgbClr val="0066FF"/>
                </a:solidFill>
              </a:rPr>
              <a:t>数据分析报告撰写</a:t>
            </a:r>
            <a:endParaRPr lang="en-US" altLang="zh-CN" sz="2800" dirty="0">
              <a:solidFill>
                <a:srgbClr val="0066FF"/>
              </a:solidFill>
            </a:endParaRPr>
          </a:p>
          <a:p>
            <a:r>
              <a:rPr lang="zh-CN" altLang="en-US" dirty="0"/>
              <a:t>这方面最常用的当属微软</a:t>
            </a:r>
            <a:r>
              <a:rPr lang="en-US" altLang="zh-CN" dirty="0"/>
              <a:t>MS Office</a:t>
            </a:r>
            <a:r>
              <a:rPr lang="zh-CN" altLang="en-US" dirty="0"/>
              <a:t>的</a:t>
            </a:r>
            <a:r>
              <a:rPr lang="en-US" altLang="zh-CN" dirty="0"/>
              <a:t>Word</a:t>
            </a:r>
            <a:r>
              <a:rPr lang="zh-CN" altLang="en-US" dirty="0"/>
              <a:t>程序，金山</a:t>
            </a:r>
            <a:r>
              <a:rPr lang="en-US" altLang="zh-CN" dirty="0"/>
              <a:t>WPS Office</a:t>
            </a:r>
            <a:r>
              <a:rPr lang="zh-CN" altLang="en-US" dirty="0"/>
              <a:t>的</a:t>
            </a:r>
            <a:r>
              <a:rPr lang="en-US" altLang="zh-CN" dirty="0"/>
              <a:t>Writer</a:t>
            </a:r>
            <a:r>
              <a:rPr lang="zh-CN" altLang="en-US" dirty="0"/>
              <a:t>也是不错的选择，以及专业的论文和报告书写排版工具</a:t>
            </a:r>
            <a:r>
              <a:rPr lang="en-US" altLang="zh-CN" dirty="0"/>
              <a:t>LaTeX</a:t>
            </a:r>
            <a:r>
              <a:rPr lang="zh-CN" altLang="en-US" dirty="0"/>
              <a:t>。</a:t>
            </a:r>
            <a:endParaRPr lang="en-US" altLang="zh-CN" dirty="0"/>
          </a:p>
          <a:p>
            <a:endParaRPr lang="en-CN" dirty="0"/>
          </a:p>
        </p:txBody>
      </p:sp>
      <p:pic>
        <p:nvPicPr>
          <p:cNvPr id="2058" name="Picture 10">
            <a:extLst>
              <a:ext uri="{FF2B5EF4-FFF2-40B4-BE49-F238E27FC236}">
                <a16:creationId xmlns:a16="http://schemas.microsoft.com/office/drawing/2014/main" id="{239B6711-CE81-076C-63AA-2D71D0D2B5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18108" y="4716729"/>
            <a:ext cx="2449401" cy="1024295"/>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a:extLst>
              <a:ext uri="{FF2B5EF4-FFF2-40B4-BE49-F238E27FC236}">
                <a16:creationId xmlns:a16="http://schemas.microsoft.com/office/drawing/2014/main" id="{C994BBE1-BA5C-D3AD-CCF7-77B8CFE562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2134" y="4414657"/>
            <a:ext cx="1744758" cy="1628441"/>
          </a:xfrm>
          <a:prstGeom prst="rect">
            <a:avLst/>
          </a:prstGeom>
          <a:noFill/>
          <a:extLst>
            <a:ext uri="{909E8E84-426E-40DD-AFC4-6F175D3DCCD1}">
              <a14:hiddenFill xmlns:a14="http://schemas.microsoft.com/office/drawing/2010/main">
                <a:solidFill>
                  <a:srgbClr val="FFFFFF"/>
                </a:solidFill>
              </a14:hiddenFill>
            </a:ext>
          </a:extLst>
        </p:spPr>
      </p:pic>
      <p:pic>
        <p:nvPicPr>
          <p:cNvPr id="2068" name="Picture 20" descr="cn.wps.wps-office-pro">
            <a:extLst>
              <a:ext uri="{FF2B5EF4-FFF2-40B4-BE49-F238E27FC236}">
                <a16:creationId xmlns:a16="http://schemas.microsoft.com/office/drawing/2014/main" id="{E30910DF-9440-E888-762C-3FC429A0242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35121" y="4298340"/>
            <a:ext cx="1744758" cy="17447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02365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1ECC9-2791-C947-7A78-F8664EEEEC38}"/>
              </a:ext>
            </a:extLst>
          </p:cNvPr>
          <p:cNvSpPr>
            <a:spLocks noGrp="1"/>
          </p:cNvSpPr>
          <p:nvPr>
            <p:ph type="title"/>
          </p:nvPr>
        </p:nvSpPr>
        <p:spPr/>
        <p:txBody>
          <a:bodyPr>
            <a:normAutofit fontScale="90000"/>
          </a:bodyPr>
          <a:lstStyle/>
          <a:p>
            <a:r>
              <a:rPr lang="en-US" altLang="zh-CN" sz="4400" dirty="0"/>
              <a:t>1.2</a:t>
            </a:r>
            <a:r>
              <a:rPr lang="zh-CN" altLang="en-US" sz="4400" dirty="0"/>
              <a:t> </a:t>
            </a:r>
            <a:r>
              <a:rPr lang="zh-CN" sz="4400" baseline="0" dirty="0"/>
              <a:t>数理统计分析软件</a:t>
            </a:r>
            <a:br>
              <a:rPr lang="en-US" altLang="zh-CN" baseline="0" dirty="0"/>
            </a:br>
            <a:r>
              <a:rPr lang="en-US" altLang="zh-CN" sz="4000" baseline="0" dirty="0"/>
              <a:t>1.2.1 </a:t>
            </a:r>
            <a:r>
              <a:rPr lang="zh-CN" altLang="en-US" sz="4000" dirty="0"/>
              <a:t>数理统计分析中的工具</a:t>
            </a:r>
            <a:endParaRPr lang="en-CN" dirty="0"/>
          </a:p>
        </p:txBody>
      </p:sp>
      <p:sp>
        <p:nvSpPr>
          <p:cNvPr id="3" name="Content Placeholder 2">
            <a:extLst>
              <a:ext uri="{FF2B5EF4-FFF2-40B4-BE49-F238E27FC236}">
                <a16:creationId xmlns:a16="http://schemas.microsoft.com/office/drawing/2014/main" id="{43DE9097-072F-49B8-1C9B-5C97F92B2E04}"/>
              </a:ext>
            </a:extLst>
          </p:cNvPr>
          <p:cNvSpPr>
            <a:spLocks noGrp="1"/>
          </p:cNvSpPr>
          <p:nvPr>
            <p:ph idx="1"/>
          </p:nvPr>
        </p:nvSpPr>
        <p:spPr/>
        <p:txBody>
          <a:bodyPr/>
          <a:lstStyle/>
          <a:p>
            <a:pPr marL="0" indent="0">
              <a:buNone/>
            </a:pPr>
            <a:r>
              <a:rPr lang="zh-CN" altLang="en-US" sz="2800" dirty="0">
                <a:solidFill>
                  <a:srgbClr val="0066FF"/>
                </a:solidFill>
              </a:rPr>
              <a:t>数据分析结果展示</a:t>
            </a:r>
            <a:endParaRPr lang="en-US" altLang="zh-CN" sz="2800" dirty="0">
              <a:solidFill>
                <a:srgbClr val="0066FF"/>
              </a:solidFill>
            </a:endParaRPr>
          </a:p>
          <a:p>
            <a:r>
              <a:rPr lang="zh-CN" altLang="en-US" dirty="0"/>
              <a:t>这方面最为好用的当属微软</a:t>
            </a:r>
            <a:r>
              <a:rPr lang="en-US" altLang="zh-CN" dirty="0"/>
              <a:t>MS Office</a:t>
            </a:r>
            <a:r>
              <a:rPr lang="zh-CN" altLang="en-US" dirty="0"/>
              <a:t>的</a:t>
            </a:r>
            <a:r>
              <a:rPr lang="en-US" altLang="zh-CN" dirty="0"/>
              <a:t>PowerPoint</a:t>
            </a:r>
            <a:r>
              <a:rPr lang="zh-CN" altLang="en-US" dirty="0"/>
              <a:t>，金山</a:t>
            </a:r>
            <a:r>
              <a:rPr lang="en-US" altLang="zh-CN" dirty="0"/>
              <a:t>WPS Office</a:t>
            </a:r>
            <a:r>
              <a:rPr lang="zh-CN" altLang="en-US" dirty="0"/>
              <a:t>的</a:t>
            </a:r>
            <a:r>
              <a:rPr lang="en-US" altLang="zh-CN" dirty="0"/>
              <a:t>Presentation</a:t>
            </a:r>
            <a:r>
              <a:rPr lang="zh-CN" altLang="en-US" dirty="0"/>
              <a:t>也是不错的演示工具。</a:t>
            </a:r>
            <a:endParaRPr lang="en-CN" dirty="0"/>
          </a:p>
        </p:txBody>
      </p:sp>
      <p:pic>
        <p:nvPicPr>
          <p:cNvPr id="4104" name="Picture 8" descr="Microsoft PowerPoint - Wikipedia">
            <a:extLst>
              <a:ext uri="{FF2B5EF4-FFF2-40B4-BE49-F238E27FC236}">
                <a16:creationId xmlns:a16="http://schemas.microsoft.com/office/drawing/2014/main" id="{78F7FB6C-3065-B596-57BB-83687564A5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03817" y="4395753"/>
            <a:ext cx="1599481" cy="1489645"/>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WPS Office-PDF,Word,Sheet,PPT - Apps on Google Play">
            <a:extLst>
              <a:ext uri="{FF2B5EF4-FFF2-40B4-BE49-F238E27FC236}">
                <a16:creationId xmlns:a16="http://schemas.microsoft.com/office/drawing/2014/main" id="{D8DA35A0-AD97-3762-8808-28D6CA6057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33745" y="4335177"/>
            <a:ext cx="1599481" cy="15994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75729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B6E7E1-52B1-0DBD-8D1A-7D65020E5265}"/>
              </a:ext>
            </a:extLst>
          </p:cNvPr>
          <p:cNvSpPr>
            <a:spLocks noGrp="1"/>
          </p:cNvSpPr>
          <p:nvPr>
            <p:ph type="title"/>
          </p:nvPr>
        </p:nvSpPr>
        <p:spPr/>
        <p:txBody>
          <a:bodyPr>
            <a:noAutofit/>
          </a:bodyPr>
          <a:lstStyle/>
          <a:p>
            <a:r>
              <a:rPr lang="en-US" altLang="zh-CN" sz="4000" dirty="0"/>
              <a:t>1.2</a:t>
            </a:r>
            <a:r>
              <a:rPr lang="zh-CN" altLang="en-US" sz="4000" dirty="0"/>
              <a:t> </a:t>
            </a:r>
            <a:r>
              <a:rPr lang="zh-CN" altLang="zh-CN" sz="4000" baseline="0" dirty="0"/>
              <a:t>数理统计分析软件</a:t>
            </a:r>
            <a:br>
              <a:rPr lang="en-US" altLang="zh-CN" sz="4000" baseline="0" dirty="0"/>
            </a:br>
            <a:r>
              <a:rPr lang="en-US" altLang="zh-CN" sz="3600" baseline="0" dirty="0"/>
              <a:t>1.2.2 </a:t>
            </a:r>
            <a:r>
              <a:rPr lang="zh-CN" altLang="en-US" sz="3600" dirty="0"/>
              <a:t>数理统计分析工具比较</a:t>
            </a:r>
            <a:endParaRPr lang="zh-CN" altLang="en-US" sz="4000" dirty="0"/>
          </a:p>
        </p:txBody>
      </p:sp>
      <p:sp>
        <p:nvSpPr>
          <p:cNvPr id="3" name="内容占位符 2">
            <a:extLst>
              <a:ext uri="{FF2B5EF4-FFF2-40B4-BE49-F238E27FC236}">
                <a16:creationId xmlns:a16="http://schemas.microsoft.com/office/drawing/2014/main" id="{916BA16F-C95E-56D4-C48C-A3BBD022D85A}"/>
              </a:ext>
            </a:extLst>
          </p:cNvPr>
          <p:cNvSpPr>
            <a:spLocks noGrp="1"/>
          </p:cNvSpPr>
          <p:nvPr>
            <p:ph idx="1"/>
          </p:nvPr>
        </p:nvSpPr>
        <p:spPr/>
        <p:txBody>
          <a:bodyPr/>
          <a:lstStyle/>
          <a:p>
            <a:pPr marL="0" indent="0">
              <a:buNone/>
            </a:pPr>
            <a:r>
              <a:rPr lang="zh-CN" altLang="en-US" sz="2800" dirty="0">
                <a:solidFill>
                  <a:srgbClr val="0066FF"/>
                </a:solidFill>
              </a:rPr>
              <a:t>办公软件对比</a:t>
            </a:r>
            <a:endParaRPr lang="en-US" altLang="zh-CN" sz="2800" dirty="0">
              <a:solidFill>
                <a:srgbClr val="0066FF"/>
              </a:solidFill>
            </a:endParaRPr>
          </a:p>
          <a:p>
            <a:r>
              <a:rPr lang="en-US" altLang="zh-CN" dirty="0"/>
              <a:t>MS Office vs WPS Office</a:t>
            </a:r>
            <a:endParaRPr lang="zh-CN" altLang="en-US" dirty="0"/>
          </a:p>
        </p:txBody>
      </p:sp>
      <p:graphicFrame>
        <p:nvGraphicFramePr>
          <p:cNvPr id="4" name="表格 3">
            <a:extLst>
              <a:ext uri="{FF2B5EF4-FFF2-40B4-BE49-F238E27FC236}">
                <a16:creationId xmlns:a16="http://schemas.microsoft.com/office/drawing/2014/main" id="{76317645-FAB3-84A0-FDA8-E262346AB205}"/>
              </a:ext>
            </a:extLst>
          </p:cNvPr>
          <p:cNvGraphicFramePr>
            <a:graphicFrameLocks noGrp="1"/>
          </p:cNvGraphicFramePr>
          <p:nvPr>
            <p:extLst>
              <p:ext uri="{D42A27DB-BD31-4B8C-83A1-F6EECF244321}">
                <p14:modId xmlns:p14="http://schemas.microsoft.com/office/powerpoint/2010/main" val="2497850511"/>
              </p:ext>
            </p:extLst>
          </p:nvPr>
        </p:nvGraphicFramePr>
        <p:xfrm>
          <a:off x="1038339" y="3285707"/>
          <a:ext cx="9047771" cy="1772920"/>
        </p:xfrm>
        <a:graphic>
          <a:graphicData uri="http://schemas.openxmlformats.org/drawingml/2006/table">
            <a:tbl>
              <a:tblPr firstRow="1" bandRow="1">
                <a:tableStyleId>{5C22544A-7EE6-4342-B048-85BDC9FD1C3A}</a:tableStyleId>
              </a:tblPr>
              <a:tblGrid>
                <a:gridCol w="2261943">
                  <a:extLst>
                    <a:ext uri="{9D8B030D-6E8A-4147-A177-3AD203B41FA5}">
                      <a16:colId xmlns:a16="http://schemas.microsoft.com/office/drawing/2014/main" val="1729921727"/>
                    </a:ext>
                  </a:extLst>
                </a:gridCol>
                <a:gridCol w="1713712">
                  <a:extLst>
                    <a:ext uri="{9D8B030D-6E8A-4147-A177-3AD203B41FA5}">
                      <a16:colId xmlns:a16="http://schemas.microsoft.com/office/drawing/2014/main" val="235362776"/>
                    </a:ext>
                  </a:extLst>
                </a:gridCol>
                <a:gridCol w="2810173">
                  <a:extLst>
                    <a:ext uri="{9D8B030D-6E8A-4147-A177-3AD203B41FA5}">
                      <a16:colId xmlns:a16="http://schemas.microsoft.com/office/drawing/2014/main" val="969980042"/>
                    </a:ext>
                  </a:extLst>
                </a:gridCol>
                <a:gridCol w="2261943">
                  <a:extLst>
                    <a:ext uri="{9D8B030D-6E8A-4147-A177-3AD203B41FA5}">
                      <a16:colId xmlns:a16="http://schemas.microsoft.com/office/drawing/2014/main" val="3349939665"/>
                    </a:ext>
                  </a:extLst>
                </a:gridCol>
              </a:tblGrid>
              <a:tr h="370840">
                <a:tc>
                  <a:txBody>
                    <a:bodyPr/>
                    <a:lstStyle/>
                    <a:p>
                      <a:endParaRPr lang="zh-CN" altLang="en-US" baseline="0" dirty="0">
                        <a:latin typeface="Arial Nova" panose="020B0504020202020204" pitchFamily="34" charset="0"/>
                        <a:ea typeface="宋体" panose="02010600030101010101" pitchFamily="2" charset="-122"/>
                      </a:endParaRPr>
                    </a:p>
                  </a:txBody>
                  <a:tcPr/>
                </a:tc>
                <a:tc>
                  <a:txBody>
                    <a:bodyPr/>
                    <a:lstStyle/>
                    <a:p>
                      <a:r>
                        <a:rPr lang="zh-CN" altLang="en-US" baseline="0" dirty="0">
                          <a:latin typeface="Arial Nova" panose="020B0504020202020204" pitchFamily="34" charset="0"/>
                          <a:ea typeface="宋体" panose="02010600030101010101" pitchFamily="2" charset="-122"/>
                        </a:rPr>
                        <a:t>大小</a:t>
                      </a:r>
                    </a:p>
                  </a:txBody>
                  <a:tcPr/>
                </a:tc>
                <a:tc>
                  <a:txBody>
                    <a:bodyPr/>
                    <a:lstStyle/>
                    <a:p>
                      <a:r>
                        <a:rPr lang="zh-CN" altLang="en-US" baseline="0" dirty="0">
                          <a:latin typeface="Arial Nova" panose="020B0504020202020204" pitchFamily="34" charset="0"/>
                          <a:ea typeface="宋体" panose="02010600030101010101" pitchFamily="2" charset="-122"/>
                        </a:rPr>
                        <a:t>优势</a:t>
                      </a:r>
                    </a:p>
                  </a:txBody>
                  <a:tcPr/>
                </a:tc>
                <a:tc>
                  <a:txBody>
                    <a:bodyPr/>
                    <a:lstStyle/>
                    <a:p>
                      <a:r>
                        <a:rPr lang="zh-CN" altLang="en-US" baseline="0" dirty="0">
                          <a:latin typeface="Arial Nova" panose="020B0504020202020204" pitchFamily="34" charset="0"/>
                          <a:ea typeface="宋体" panose="02010600030101010101" pitchFamily="2" charset="-122"/>
                        </a:rPr>
                        <a:t>不足</a:t>
                      </a:r>
                    </a:p>
                  </a:txBody>
                  <a:tcPr/>
                </a:tc>
                <a:extLst>
                  <a:ext uri="{0D108BD9-81ED-4DB2-BD59-A6C34878D82A}">
                    <a16:rowId xmlns:a16="http://schemas.microsoft.com/office/drawing/2014/main" val="698208334"/>
                  </a:ext>
                </a:extLst>
              </a:tr>
              <a:tr h="370840">
                <a:tc>
                  <a:txBody>
                    <a:bodyPr/>
                    <a:lstStyle/>
                    <a:p>
                      <a:r>
                        <a:rPr lang="en-US" altLang="zh-CN" sz="2000" baseline="0" dirty="0">
                          <a:latin typeface="Arial Nova" panose="020B0504020202020204" pitchFamily="34" charset="0"/>
                          <a:ea typeface="宋体" panose="02010600030101010101" pitchFamily="2" charset="-122"/>
                        </a:rPr>
                        <a:t>MS Office</a:t>
                      </a:r>
                      <a:endParaRPr lang="zh-CN" altLang="en-US" sz="2000" baseline="0" dirty="0">
                        <a:latin typeface="Arial Nova" panose="020B0504020202020204" pitchFamily="34" charset="0"/>
                        <a:ea typeface="宋体" panose="02010600030101010101" pitchFamily="2" charset="-122"/>
                      </a:endParaRPr>
                    </a:p>
                  </a:txBody>
                  <a:tcPr/>
                </a:tc>
                <a:tc>
                  <a:txBody>
                    <a:bodyPr/>
                    <a:lstStyle/>
                    <a:p>
                      <a:r>
                        <a:rPr lang="en-US" altLang="zh-CN" sz="2000" baseline="0" dirty="0">
                          <a:latin typeface="Arial Nova" panose="020B0504020202020204" pitchFamily="34" charset="0"/>
                          <a:ea typeface="宋体" panose="02010600030101010101" pitchFamily="2" charset="-122"/>
                        </a:rPr>
                        <a:t>2000M+</a:t>
                      </a:r>
                      <a:endParaRPr lang="zh-CN" altLang="en-US" sz="2000" baseline="0" dirty="0">
                        <a:latin typeface="Arial Nova" panose="020B0504020202020204" pitchFamily="34" charset="0"/>
                        <a:ea typeface="宋体" panose="02010600030101010101" pitchFamily="2" charset="-122"/>
                      </a:endParaRPr>
                    </a:p>
                  </a:txBody>
                  <a:tcPr/>
                </a:tc>
                <a:tc>
                  <a:txBody>
                    <a:bodyPr/>
                    <a:lstStyle/>
                    <a:p>
                      <a:r>
                        <a:rPr lang="zh-CN" altLang="en-US" sz="2000" baseline="0" dirty="0">
                          <a:latin typeface="Arial Nova" panose="020B0504020202020204" pitchFamily="34" charset="0"/>
                          <a:ea typeface="宋体" panose="02010600030101010101" pitchFamily="2" charset="-122"/>
                        </a:rPr>
                        <a:t>程序庞大，功能强大</a:t>
                      </a:r>
                    </a:p>
                  </a:txBody>
                  <a:tcPr/>
                </a:tc>
                <a:tc>
                  <a:txBody>
                    <a:bodyPr/>
                    <a:lstStyle/>
                    <a:p>
                      <a:r>
                        <a:rPr lang="zh-CN" altLang="en-US" sz="2000" baseline="0" dirty="0">
                          <a:latin typeface="Arial Nova" panose="020B0504020202020204" pitchFamily="34" charset="0"/>
                          <a:ea typeface="宋体" panose="02010600030101010101" pitchFamily="2" charset="-122"/>
                        </a:rPr>
                        <a:t>体积庞大，价格昂贵，</a:t>
                      </a:r>
                      <a:r>
                        <a:rPr lang="en-US" altLang="zh-CN" sz="2000" baseline="0" dirty="0">
                          <a:latin typeface="Arial Nova" panose="020B0504020202020204" pitchFamily="34" charset="0"/>
                          <a:ea typeface="宋体" panose="02010600030101010101" pitchFamily="2" charset="-122"/>
                        </a:rPr>
                        <a:t>Linux</a:t>
                      </a:r>
                      <a:r>
                        <a:rPr lang="zh-CN" altLang="en-US" sz="2000" baseline="0" dirty="0">
                          <a:latin typeface="Arial Nova" panose="020B0504020202020204" pitchFamily="34" charset="0"/>
                          <a:ea typeface="宋体" panose="02010600030101010101" pitchFamily="2" charset="-122"/>
                        </a:rPr>
                        <a:t>不支持</a:t>
                      </a:r>
                    </a:p>
                  </a:txBody>
                  <a:tcPr/>
                </a:tc>
                <a:extLst>
                  <a:ext uri="{0D108BD9-81ED-4DB2-BD59-A6C34878D82A}">
                    <a16:rowId xmlns:a16="http://schemas.microsoft.com/office/drawing/2014/main" val="4089333576"/>
                  </a:ext>
                </a:extLst>
              </a:tr>
              <a:tr h="370840">
                <a:tc>
                  <a:txBody>
                    <a:bodyPr/>
                    <a:lstStyle/>
                    <a:p>
                      <a:r>
                        <a:rPr lang="en-US" altLang="zh-CN" sz="2000" baseline="0" dirty="0">
                          <a:latin typeface="Arial Nova" panose="020B0504020202020204" pitchFamily="34" charset="0"/>
                          <a:ea typeface="宋体" panose="02010600030101010101" pitchFamily="2" charset="-122"/>
                        </a:rPr>
                        <a:t>WPS Office</a:t>
                      </a:r>
                      <a:endParaRPr lang="zh-CN" altLang="en-US" sz="2000" baseline="0" dirty="0">
                        <a:latin typeface="Arial Nova" panose="020B0504020202020204" pitchFamily="34" charset="0"/>
                        <a:ea typeface="宋体" panose="02010600030101010101" pitchFamily="2" charset="-122"/>
                      </a:endParaRPr>
                    </a:p>
                  </a:txBody>
                  <a:tcPr/>
                </a:tc>
                <a:tc>
                  <a:txBody>
                    <a:bodyPr/>
                    <a:lstStyle/>
                    <a:p>
                      <a:r>
                        <a:rPr lang="en-US" altLang="zh-CN" sz="2000" baseline="0" dirty="0">
                          <a:latin typeface="Arial Nova" panose="020B0504020202020204" pitchFamily="34" charset="0"/>
                          <a:ea typeface="宋体" panose="02010600030101010101" pitchFamily="2" charset="-122"/>
                        </a:rPr>
                        <a:t>238M</a:t>
                      </a:r>
                      <a:endParaRPr lang="zh-CN" altLang="en-US" sz="2000" baseline="0" dirty="0">
                        <a:latin typeface="Arial Nova" panose="020B0504020202020204" pitchFamily="34" charset="0"/>
                        <a:ea typeface="宋体" panose="02010600030101010101" pitchFamily="2" charset="-122"/>
                      </a:endParaRPr>
                    </a:p>
                  </a:txBody>
                  <a:tcPr/>
                </a:tc>
                <a:tc>
                  <a:txBody>
                    <a:bodyPr/>
                    <a:lstStyle/>
                    <a:p>
                      <a:r>
                        <a:rPr lang="zh-CN" altLang="en-US" sz="2000" baseline="0" dirty="0">
                          <a:latin typeface="Arial Nova" panose="020B0504020202020204" pitchFamily="34" charset="0"/>
                          <a:ea typeface="宋体" panose="02010600030101010101" pitchFamily="2" charset="-122"/>
                        </a:rPr>
                        <a:t>小巧，免费，模板丰富，符合国人习惯</a:t>
                      </a:r>
                    </a:p>
                  </a:txBody>
                  <a:tcPr/>
                </a:tc>
                <a:tc>
                  <a:txBody>
                    <a:bodyPr/>
                    <a:lstStyle/>
                    <a:p>
                      <a:r>
                        <a:rPr lang="zh-CN" altLang="en-US" sz="2000" baseline="0" dirty="0">
                          <a:latin typeface="Arial Nova" panose="020B0504020202020204" pitchFamily="34" charset="0"/>
                          <a:ea typeface="宋体" panose="02010600030101010101" pitchFamily="2" charset="-122"/>
                        </a:rPr>
                        <a:t>功能有待加强，复杂格式出现小问题</a:t>
                      </a:r>
                    </a:p>
                  </a:txBody>
                  <a:tcPr/>
                </a:tc>
                <a:extLst>
                  <a:ext uri="{0D108BD9-81ED-4DB2-BD59-A6C34878D82A}">
                    <a16:rowId xmlns:a16="http://schemas.microsoft.com/office/drawing/2014/main" val="2302374633"/>
                  </a:ext>
                </a:extLst>
              </a:tr>
            </a:tbl>
          </a:graphicData>
        </a:graphic>
      </p:graphicFrame>
    </p:spTree>
    <p:extLst>
      <p:ext uri="{BB962C8B-B14F-4D97-AF65-F5344CB8AC3E}">
        <p14:creationId xmlns:p14="http://schemas.microsoft.com/office/powerpoint/2010/main" val="34948363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B6E7E1-52B1-0DBD-8D1A-7D65020E5265}"/>
              </a:ext>
            </a:extLst>
          </p:cNvPr>
          <p:cNvSpPr>
            <a:spLocks noGrp="1"/>
          </p:cNvSpPr>
          <p:nvPr>
            <p:ph type="title"/>
          </p:nvPr>
        </p:nvSpPr>
        <p:spPr/>
        <p:txBody>
          <a:bodyPr>
            <a:noAutofit/>
          </a:bodyPr>
          <a:lstStyle/>
          <a:p>
            <a:r>
              <a:rPr lang="en-US" altLang="zh-CN" sz="4000" dirty="0"/>
              <a:t>1.2</a:t>
            </a:r>
            <a:r>
              <a:rPr lang="zh-CN" altLang="en-US" sz="4000" dirty="0"/>
              <a:t> </a:t>
            </a:r>
            <a:r>
              <a:rPr lang="zh-CN" altLang="zh-CN" sz="4000" baseline="0" dirty="0"/>
              <a:t>数理统计分析软件</a:t>
            </a:r>
            <a:br>
              <a:rPr lang="en-US" altLang="zh-CN" sz="4000" baseline="0" dirty="0"/>
            </a:br>
            <a:r>
              <a:rPr lang="en-US" altLang="zh-CN" sz="3600" baseline="0" dirty="0"/>
              <a:t>1.2.2 </a:t>
            </a:r>
            <a:r>
              <a:rPr lang="zh-CN" altLang="en-US" sz="3600" dirty="0"/>
              <a:t>数理统计分析工具比较</a:t>
            </a:r>
            <a:endParaRPr lang="zh-CN" altLang="en-US" sz="4000" dirty="0"/>
          </a:p>
        </p:txBody>
      </p:sp>
      <p:sp>
        <p:nvSpPr>
          <p:cNvPr id="3" name="内容占位符 2">
            <a:extLst>
              <a:ext uri="{FF2B5EF4-FFF2-40B4-BE49-F238E27FC236}">
                <a16:creationId xmlns:a16="http://schemas.microsoft.com/office/drawing/2014/main" id="{916BA16F-C95E-56D4-C48C-A3BBD022D85A}"/>
              </a:ext>
            </a:extLst>
          </p:cNvPr>
          <p:cNvSpPr>
            <a:spLocks noGrp="1"/>
          </p:cNvSpPr>
          <p:nvPr>
            <p:ph idx="1"/>
          </p:nvPr>
        </p:nvSpPr>
        <p:spPr/>
        <p:txBody>
          <a:bodyPr/>
          <a:lstStyle/>
          <a:p>
            <a:pPr marL="0" indent="0">
              <a:buNone/>
            </a:pPr>
            <a:r>
              <a:rPr lang="zh-CN" altLang="en-US" sz="2800" dirty="0">
                <a:solidFill>
                  <a:srgbClr val="0066FF"/>
                </a:solidFill>
              </a:rPr>
              <a:t>统计分析软件比较</a:t>
            </a:r>
          </a:p>
        </p:txBody>
      </p:sp>
      <p:graphicFrame>
        <p:nvGraphicFramePr>
          <p:cNvPr id="25" name="表格 24">
            <a:extLst>
              <a:ext uri="{FF2B5EF4-FFF2-40B4-BE49-F238E27FC236}">
                <a16:creationId xmlns:a16="http://schemas.microsoft.com/office/drawing/2014/main" id="{EC75A1A1-0187-6366-CBD6-89F949F2CEBC}"/>
              </a:ext>
            </a:extLst>
          </p:cNvPr>
          <p:cNvGraphicFramePr>
            <a:graphicFrameLocks noGrp="1"/>
          </p:cNvGraphicFramePr>
          <p:nvPr>
            <p:extLst>
              <p:ext uri="{D42A27DB-BD31-4B8C-83A1-F6EECF244321}">
                <p14:modId xmlns:p14="http://schemas.microsoft.com/office/powerpoint/2010/main" val="921299882"/>
              </p:ext>
            </p:extLst>
          </p:nvPr>
        </p:nvGraphicFramePr>
        <p:xfrm>
          <a:off x="701675" y="2374424"/>
          <a:ext cx="10658475" cy="4437763"/>
        </p:xfrm>
        <a:graphic>
          <a:graphicData uri="http://schemas.openxmlformats.org/drawingml/2006/table">
            <a:tbl>
              <a:tblPr>
                <a:tableStyleId>{3C2FFA5D-87B4-456A-9821-1D502468CF0F}</a:tableStyleId>
              </a:tblPr>
              <a:tblGrid>
                <a:gridCol w="1616075">
                  <a:extLst>
                    <a:ext uri="{9D8B030D-6E8A-4147-A177-3AD203B41FA5}">
                      <a16:colId xmlns:a16="http://schemas.microsoft.com/office/drawing/2014/main" val="1575350207"/>
                    </a:ext>
                  </a:extLst>
                </a:gridCol>
                <a:gridCol w="2647315">
                  <a:extLst>
                    <a:ext uri="{9D8B030D-6E8A-4147-A177-3AD203B41FA5}">
                      <a16:colId xmlns:a16="http://schemas.microsoft.com/office/drawing/2014/main" val="3326627824"/>
                    </a:ext>
                  </a:extLst>
                </a:gridCol>
                <a:gridCol w="2013585">
                  <a:extLst>
                    <a:ext uri="{9D8B030D-6E8A-4147-A177-3AD203B41FA5}">
                      <a16:colId xmlns:a16="http://schemas.microsoft.com/office/drawing/2014/main" val="2627879330"/>
                    </a:ext>
                  </a:extLst>
                </a:gridCol>
                <a:gridCol w="2249805">
                  <a:extLst>
                    <a:ext uri="{9D8B030D-6E8A-4147-A177-3AD203B41FA5}">
                      <a16:colId xmlns:a16="http://schemas.microsoft.com/office/drawing/2014/main" val="3959143869"/>
                    </a:ext>
                  </a:extLst>
                </a:gridCol>
                <a:gridCol w="2131695">
                  <a:extLst>
                    <a:ext uri="{9D8B030D-6E8A-4147-A177-3AD203B41FA5}">
                      <a16:colId xmlns:a16="http://schemas.microsoft.com/office/drawing/2014/main" val="2272259225"/>
                    </a:ext>
                  </a:extLst>
                </a:gridCol>
              </a:tblGrid>
              <a:tr h="384907">
                <a:tc>
                  <a:txBody>
                    <a:bodyPr/>
                    <a:lstStyle/>
                    <a:p>
                      <a:r>
                        <a:rPr lang="zh-CN" altLang="en-US" baseline="0" dirty="0">
                          <a:latin typeface="Arial Nova" panose="020B0504020202020204" pitchFamily="34" charset="0"/>
                          <a:ea typeface="宋体" panose="02010600030101010101" pitchFamily="2" charset="-122"/>
                        </a:rPr>
                        <a:t>特性</a:t>
                      </a:r>
                    </a:p>
                  </a:txBody>
                  <a:tcPr anchor="ctr">
                    <a:lnL w="3175"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lang="en-US" sz="2000" b="1" baseline="0" dirty="0">
                          <a:latin typeface="Arial Nova" panose="020B0504020202020204" pitchFamily="34" charset="0"/>
                          <a:ea typeface="宋体" panose="02010600030101010101" pitchFamily="2" charset="-122"/>
                        </a:rPr>
                        <a:t>SAS</a:t>
                      </a: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lang="en-US" sz="2000" b="1" baseline="0">
                          <a:latin typeface="Arial Nova" panose="020B0504020202020204" pitchFamily="34" charset="0"/>
                          <a:ea typeface="宋体" panose="02010600030101010101" pitchFamily="2" charset="-122"/>
                        </a:rPr>
                        <a:t>SPSS</a:t>
                      </a: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lang="en-US" sz="2000" b="1" baseline="0">
                          <a:latin typeface="Arial Nova" panose="020B0504020202020204" pitchFamily="34" charset="0"/>
                          <a:ea typeface="宋体" panose="02010600030101010101" pitchFamily="2" charset="-122"/>
                        </a:rPr>
                        <a:t>R</a:t>
                      </a:r>
                      <a:r>
                        <a:rPr lang="zh-CN" altLang="en-US" sz="2000" b="1" baseline="0">
                          <a:latin typeface="Arial Nova" panose="020B0504020202020204" pitchFamily="34" charset="0"/>
                          <a:ea typeface="宋体" panose="02010600030101010101" pitchFamily="2" charset="-122"/>
                        </a:rPr>
                        <a:t>语言</a:t>
                      </a: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lang="en-US" sz="2000" b="1" baseline="0" dirty="0">
                          <a:latin typeface="Arial Nova" panose="020B0504020202020204" pitchFamily="34" charset="0"/>
                          <a:ea typeface="宋体" panose="02010600030101010101" pitchFamily="2" charset="-122"/>
                        </a:rPr>
                        <a:t>Python</a:t>
                      </a:r>
                    </a:p>
                  </a:txBody>
                  <a:tcPr anchor="ctr">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2426854389"/>
                  </a:ext>
                </a:extLst>
              </a:tr>
              <a:tr h="384907">
                <a:tc>
                  <a:txBody>
                    <a:bodyPr/>
                    <a:lstStyle/>
                    <a:p>
                      <a:r>
                        <a:rPr lang="zh-CN" altLang="en-US" b="1" baseline="0">
                          <a:latin typeface="Arial Nova" panose="020B0504020202020204" pitchFamily="34" charset="0"/>
                          <a:ea typeface="宋体" panose="02010600030101010101" pitchFamily="2" charset="-122"/>
                        </a:rPr>
                        <a:t>性质</a:t>
                      </a:r>
                      <a:endParaRPr lang="zh-CN" altLang="en-US" baseline="0">
                        <a:latin typeface="Arial Nova" panose="020B0504020202020204" pitchFamily="34" charset="0"/>
                        <a:ea typeface="宋体" panose="02010600030101010101" pitchFamily="2" charset="-122"/>
                      </a:endParaRPr>
                    </a:p>
                  </a:txBody>
                  <a:tcPr anchor="ctr">
                    <a:lnL w="3175"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lang="zh-CN" altLang="en-US" baseline="0">
                          <a:latin typeface="Arial Nova" panose="020B0504020202020204" pitchFamily="34" charset="0"/>
                          <a:ea typeface="宋体" panose="02010600030101010101" pitchFamily="2" charset="-122"/>
                        </a:rPr>
                        <a:t>商业软件</a:t>
                      </a: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lang="zh-CN" altLang="en-US" baseline="0">
                          <a:latin typeface="Arial Nova" panose="020B0504020202020204" pitchFamily="34" charset="0"/>
                          <a:ea typeface="宋体" panose="02010600030101010101" pitchFamily="2" charset="-122"/>
                        </a:rPr>
                        <a:t>商业软件</a:t>
                      </a: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lang="zh-CN" altLang="en-US" baseline="0">
                          <a:latin typeface="Arial Nova" panose="020B0504020202020204" pitchFamily="34" charset="0"/>
                          <a:ea typeface="宋体" panose="02010600030101010101" pitchFamily="2" charset="-122"/>
                        </a:rPr>
                        <a:t>开源软件</a:t>
                      </a: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lang="zh-CN" altLang="en-US" baseline="0">
                          <a:latin typeface="Arial Nova" panose="020B0504020202020204" pitchFamily="34" charset="0"/>
                          <a:ea typeface="宋体" panose="02010600030101010101" pitchFamily="2" charset="-122"/>
                        </a:rPr>
                        <a:t>开源软件</a:t>
                      </a:r>
                    </a:p>
                  </a:txBody>
                  <a:tcPr anchor="ctr">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3093706709"/>
                  </a:ext>
                </a:extLst>
              </a:tr>
              <a:tr h="673587">
                <a:tc>
                  <a:txBody>
                    <a:bodyPr/>
                    <a:lstStyle/>
                    <a:p>
                      <a:r>
                        <a:rPr lang="zh-CN" altLang="en-US" b="1" baseline="0">
                          <a:latin typeface="Arial Nova" panose="020B0504020202020204" pitchFamily="34" charset="0"/>
                          <a:ea typeface="宋体" panose="02010600030101010101" pitchFamily="2" charset="-122"/>
                        </a:rPr>
                        <a:t>适用领域</a:t>
                      </a:r>
                      <a:endParaRPr lang="zh-CN" altLang="en-US" baseline="0">
                        <a:latin typeface="Arial Nova" panose="020B0504020202020204" pitchFamily="34" charset="0"/>
                        <a:ea typeface="宋体" panose="02010600030101010101" pitchFamily="2" charset="-122"/>
                      </a:endParaRPr>
                    </a:p>
                  </a:txBody>
                  <a:tcPr anchor="ctr">
                    <a:lnL w="3175"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lang="zh-CN" altLang="en-US" baseline="0">
                          <a:latin typeface="Arial Nova" panose="020B0504020202020204" pitchFamily="34" charset="0"/>
                          <a:ea typeface="宋体" panose="02010600030101010101" pitchFamily="2" charset="-122"/>
                        </a:rPr>
                        <a:t>企业级统计分析</a:t>
                      </a: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lang="zh-CN" altLang="en-US" baseline="0">
                          <a:latin typeface="Arial Nova" panose="020B0504020202020204" pitchFamily="34" charset="0"/>
                          <a:ea typeface="宋体" panose="02010600030101010101" pitchFamily="2" charset="-122"/>
                        </a:rPr>
                        <a:t>社会科学研究</a:t>
                      </a: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lang="zh-CN" altLang="en-US" baseline="0">
                          <a:latin typeface="Arial Nova" panose="020B0504020202020204" pitchFamily="34" charset="0"/>
                          <a:ea typeface="宋体" panose="02010600030101010101" pitchFamily="2" charset="-122"/>
                        </a:rPr>
                        <a:t>数据分析和统计建模</a:t>
                      </a: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lang="zh-CN" altLang="en-US" baseline="0">
                          <a:latin typeface="Arial Nova" panose="020B0504020202020204" pitchFamily="34" charset="0"/>
                          <a:ea typeface="宋体" panose="02010600030101010101" pitchFamily="2" charset="-122"/>
                        </a:rPr>
                        <a:t>数据科学、机器学习、</a:t>
                      </a:r>
                      <a:r>
                        <a:rPr lang="en-US" altLang="zh-CN" baseline="0">
                          <a:latin typeface="Arial Nova" panose="020B0504020202020204" pitchFamily="34" charset="0"/>
                          <a:ea typeface="宋体" panose="02010600030101010101" pitchFamily="2" charset="-122"/>
                        </a:rPr>
                        <a:t>Web</a:t>
                      </a:r>
                      <a:r>
                        <a:rPr lang="zh-CN" altLang="en-US" baseline="0">
                          <a:latin typeface="Arial Nova" panose="020B0504020202020204" pitchFamily="34" charset="0"/>
                          <a:ea typeface="宋体" panose="02010600030101010101" pitchFamily="2" charset="-122"/>
                        </a:rPr>
                        <a:t>开发</a:t>
                      </a:r>
                    </a:p>
                  </a:txBody>
                  <a:tcPr anchor="ctr">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998427329"/>
                  </a:ext>
                </a:extLst>
              </a:tr>
              <a:tr h="673587">
                <a:tc>
                  <a:txBody>
                    <a:bodyPr/>
                    <a:lstStyle/>
                    <a:p>
                      <a:r>
                        <a:rPr lang="zh-CN" altLang="en-US" b="1" baseline="0">
                          <a:latin typeface="Arial Nova" panose="020B0504020202020204" pitchFamily="34" charset="0"/>
                          <a:ea typeface="宋体" panose="02010600030101010101" pitchFamily="2" charset="-122"/>
                        </a:rPr>
                        <a:t>功能</a:t>
                      </a:r>
                      <a:endParaRPr lang="zh-CN" altLang="en-US" baseline="0">
                        <a:latin typeface="Arial Nova" panose="020B0504020202020204" pitchFamily="34" charset="0"/>
                        <a:ea typeface="宋体" panose="02010600030101010101" pitchFamily="2" charset="-122"/>
                      </a:endParaRPr>
                    </a:p>
                  </a:txBody>
                  <a:tcPr anchor="ctr">
                    <a:lnL w="3175"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lang="zh-CN" altLang="en-US" baseline="0">
                          <a:latin typeface="Arial Nova" panose="020B0504020202020204" pitchFamily="34" charset="0"/>
                          <a:ea typeface="宋体" panose="02010600030101010101" pitchFamily="2" charset="-122"/>
                        </a:rPr>
                        <a:t>数据管理、统计分析、报告生成</a:t>
                      </a: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lang="zh-CN" altLang="en-US" baseline="0">
                          <a:latin typeface="Arial Nova" panose="020B0504020202020204" pitchFamily="34" charset="0"/>
                          <a:ea typeface="宋体" panose="02010600030101010101" pitchFamily="2" charset="-122"/>
                        </a:rPr>
                        <a:t>描述统计、回归分析、报告生成</a:t>
                      </a: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lang="zh-CN" altLang="en-US" baseline="0">
                          <a:latin typeface="Arial Nova" panose="020B0504020202020204" pitchFamily="34" charset="0"/>
                          <a:ea typeface="宋体" panose="02010600030101010101" pitchFamily="2" charset="-122"/>
                        </a:rPr>
                        <a:t>统计分析、数据可视化、扩展包丰富</a:t>
                      </a: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lang="zh-CN" altLang="en-US" baseline="0">
                          <a:latin typeface="Arial Nova" panose="020B0504020202020204" pitchFamily="34" charset="0"/>
                          <a:ea typeface="宋体" panose="02010600030101010101" pitchFamily="2" charset="-122"/>
                        </a:rPr>
                        <a:t>数据处理、统计分析、机器学习</a:t>
                      </a:r>
                    </a:p>
                  </a:txBody>
                  <a:tcPr anchor="ctr">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621770454"/>
                  </a:ext>
                </a:extLst>
              </a:tr>
              <a:tr h="384907">
                <a:tc>
                  <a:txBody>
                    <a:bodyPr/>
                    <a:lstStyle/>
                    <a:p>
                      <a:r>
                        <a:rPr lang="zh-CN" altLang="en-US" b="1" baseline="0">
                          <a:latin typeface="Arial Nova" panose="020B0504020202020204" pitchFamily="34" charset="0"/>
                          <a:ea typeface="宋体" panose="02010600030101010101" pitchFamily="2" charset="-122"/>
                        </a:rPr>
                        <a:t>学习曲线</a:t>
                      </a:r>
                      <a:endParaRPr lang="zh-CN" altLang="en-US" baseline="0">
                        <a:latin typeface="Arial Nova" panose="020B0504020202020204" pitchFamily="34" charset="0"/>
                        <a:ea typeface="宋体" panose="02010600030101010101" pitchFamily="2" charset="-122"/>
                      </a:endParaRPr>
                    </a:p>
                  </a:txBody>
                  <a:tcPr anchor="ctr">
                    <a:lnL w="3175"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lang="zh-CN" altLang="en-US" baseline="0">
                          <a:latin typeface="Arial Nova" panose="020B0504020202020204" pitchFamily="34" charset="0"/>
                          <a:ea typeface="宋体" panose="02010600030101010101" pitchFamily="2" charset="-122"/>
                        </a:rPr>
                        <a:t>陡峭</a:t>
                      </a: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lang="zh-CN" altLang="en-US" baseline="0">
                          <a:latin typeface="Arial Nova" panose="020B0504020202020204" pitchFamily="34" charset="0"/>
                          <a:ea typeface="宋体" panose="02010600030101010101" pitchFamily="2" charset="-122"/>
                        </a:rPr>
                        <a:t>平缓</a:t>
                      </a: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lang="zh-CN" altLang="en-US" baseline="0">
                          <a:latin typeface="Arial Nova" panose="020B0504020202020204" pitchFamily="34" charset="0"/>
                          <a:ea typeface="宋体" panose="02010600030101010101" pitchFamily="2" charset="-122"/>
                        </a:rPr>
                        <a:t>陡峭</a:t>
                      </a: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lang="zh-CN" altLang="en-US" baseline="0">
                          <a:latin typeface="Arial Nova" panose="020B0504020202020204" pitchFamily="34" charset="0"/>
                          <a:ea typeface="宋体" panose="02010600030101010101" pitchFamily="2" charset="-122"/>
                        </a:rPr>
                        <a:t>平缓</a:t>
                      </a:r>
                    </a:p>
                  </a:txBody>
                  <a:tcPr anchor="ctr">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698481805"/>
                  </a:ext>
                </a:extLst>
              </a:tr>
              <a:tr h="384907">
                <a:tc>
                  <a:txBody>
                    <a:bodyPr/>
                    <a:lstStyle/>
                    <a:p>
                      <a:r>
                        <a:rPr lang="zh-CN" altLang="en-US" b="1" baseline="0">
                          <a:latin typeface="Arial Nova" panose="020B0504020202020204" pitchFamily="34" charset="0"/>
                          <a:ea typeface="宋体" panose="02010600030101010101" pitchFamily="2" charset="-122"/>
                        </a:rPr>
                        <a:t>成本</a:t>
                      </a:r>
                      <a:endParaRPr lang="zh-CN" altLang="en-US" baseline="0">
                        <a:latin typeface="Arial Nova" panose="020B0504020202020204" pitchFamily="34" charset="0"/>
                        <a:ea typeface="宋体" panose="02010600030101010101" pitchFamily="2" charset="-122"/>
                      </a:endParaRPr>
                    </a:p>
                  </a:txBody>
                  <a:tcPr anchor="ctr">
                    <a:lnL w="3175"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lang="zh-CN" altLang="en-US" baseline="0">
                          <a:latin typeface="Arial Nova" panose="020B0504020202020204" pitchFamily="34" charset="0"/>
                          <a:ea typeface="宋体" panose="02010600030101010101" pitchFamily="2" charset="-122"/>
                        </a:rPr>
                        <a:t>高</a:t>
                      </a: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lang="zh-CN" altLang="en-US" baseline="0">
                          <a:latin typeface="Arial Nova" panose="020B0504020202020204" pitchFamily="34" charset="0"/>
                          <a:ea typeface="宋体" panose="02010600030101010101" pitchFamily="2" charset="-122"/>
                        </a:rPr>
                        <a:t>高</a:t>
                      </a: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lang="zh-CN" altLang="en-US" baseline="0">
                          <a:latin typeface="Arial Nova" panose="020B0504020202020204" pitchFamily="34" charset="0"/>
                          <a:ea typeface="宋体" panose="02010600030101010101" pitchFamily="2" charset="-122"/>
                        </a:rPr>
                        <a:t>免费</a:t>
                      </a: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lang="zh-CN" altLang="en-US" baseline="0">
                          <a:latin typeface="Arial Nova" panose="020B0504020202020204" pitchFamily="34" charset="0"/>
                          <a:ea typeface="宋体" panose="02010600030101010101" pitchFamily="2" charset="-122"/>
                        </a:rPr>
                        <a:t>免费</a:t>
                      </a:r>
                    </a:p>
                  </a:txBody>
                  <a:tcPr anchor="ctr">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3792438075"/>
                  </a:ext>
                </a:extLst>
              </a:tr>
              <a:tr h="384907">
                <a:tc>
                  <a:txBody>
                    <a:bodyPr/>
                    <a:lstStyle/>
                    <a:p>
                      <a:r>
                        <a:rPr lang="zh-CN" altLang="en-US" b="1" baseline="0">
                          <a:latin typeface="Arial Nova" panose="020B0504020202020204" pitchFamily="34" charset="0"/>
                          <a:ea typeface="宋体" panose="02010600030101010101" pitchFamily="2" charset="-122"/>
                        </a:rPr>
                        <a:t>数据处理能力</a:t>
                      </a:r>
                      <a:endParaRPr lang="zh-CN" altLang="en-US" baseline="0">
                        <a:latin typeface="Arial Nova" panose="020B0504020202020204" pitchFamily="34" charset="0"/>
                        <a:ea typeface="宋体" panose="02010600030101010101" pitchFamily="2" charset="-122"/>
                      </a:endParaRPr>
                    </a:p>
                  </a:txBody>
                  <a:tcPr anchor="ctr">
                    <a:lnL w="3175"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lang="zh-CN" altLang="en-US" baseline="0" dirty="0">
                          <a:latin typeface="Arial Nova" panose="020B0504020202020204" pitchFamily="34" charset="0"/>
                          <a:ea typeface="宋体" panose="02010600030101010101" pitchFamily="2" charset="-122"/>
                        </a:rPr>
                        <a:t>强大</a:t>
                      </a: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lang="zh-CN" altLang="en-US" baseline="0">
                          <a:latin typeface="Arial Nova" panose="020B0504020202020204" pitchFamily="34" charset="0"/>
                          <a:ea typeface="宋体" panose="02010600030101010101" pitchFamily="2" charset="-122"/>
                        </a:rPr>
                        <a:t>中等</a:t>
                      </a: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lang="zh-CN" altLang="en-US" baseline="0">
                          <a:latin typeface="Arial Nova" panose="020B0504020202020204" pitchFamily="34" charset="0"/>
                          <a:ea typeface="宋体" panose="02010600030101010101" pitchFamily="2" charset="-122"/>
                        </a:rPr>
                        <a:t>中等</a:t>
                      </a: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lang="zh-CN" altLang="en-US" baseline="0">
                          <a:latin typeface="Arial Nova" panose="020B0504020202020204" pitchFamily="34" charset="0"/>
                          <a:ea typeface="宋体" panose="02010600030101010101" pitchFamily="2" charset="-122"/>
                        </a:rPr>
                        <a:t>强大</a:t>
                      </a:r>
                    </a:p>
                  </a:txBody>
                  <a:tcPr anchor="ctr">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866952216"/>
                  </a:ext>
                </a:extLst>
              </a:tr>
              <a:tr h="384907">
                <a:tc>
                  <a:txBody>
                    <a:bodyPr/>
                    <a:lstStyle/>
                    <a:p>
                      <a:r>
                        <a:rPr lang="zh-CN" altLang="en-US" b="1" baseline="0">
                          <a:latin typeface="Arial Nova" panose="020B0504020202020204" pitchFamily="34" charset="0"/>
                          <a:ea typeface="宋体" panose="02010600030101010101" pitchFamily="2" charset="-122"/>
                        </a:rPr>
                        <a:t>数据可视化</a:t>
                      </a:r>
                      <a:endParaRPr lang="zh-CN" altLang="en-US" baseline="0">
                        <a:latin typeface="Arial Nova" panose="020B0504020202020204" pitchFamily="34" charset="0"/>
                        <a:ea typeface="宋体" panose="02010600030101010101" pitchFamily="2" charset="-122"/>
                      </a:endParaRPr>
                    </a:p>
                  </a:txBody>
                  <a:tcPr anchor="ctr">
                    <a:lnL w="3175"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lang="zh-CN" altLang="en-US" baseline="0">
                          <a:latin typeface="Arial Nova" panose="020B0504020202020204" pitchFamily="34" charset="0"/>
                          <a:ea typeface="宋体" panose="02010600030101010101" pitchFamily="2" charset="-122"/>
                        </a:rPr>
                        <a:t>基本</a:t>
                      </a: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lang="zh-CN" altLang="en-US" baseline="0">
                          <a:latin typeface="Arial Nova" panose="020B0504020202020204" pitchFamily="34" charset="0"/>
                          <a:ea typeface="宋体" panose="02010600030101010101" pitchFamily="2" charset="-122"/>
                        </a:rPr>
                        <a:t>基本</a:t>
                      </a: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lang="zh-CN" altLang="en-US" baseline="0">
                          <a:latin typeface="Arial Nova" panose="020B0504020202020204" pitchFamily="34" charset="0"/>
                          <a:ea typeface="宋体" panose="02010600030101010101" pitchFamily="2" charset="-122"/>
                        </a:rPr>
                        <a:t>强大</a:t>
                      </a: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lang="zh-CN" altLang="en-US" baseline="0">
                          <a:latin typeface="Arial Nova" panose="020B0504020202020204" pitchFamily="34" charset="0"/>
                          <a:ea typeface="宋体" panose="02010600030101010101" pitchFamily="2" charset="-122"/>
                        </a:rPr>
                        <a:t>强大</a:t>
                      </a:r>
                    </a:p>
                  </a:txBody>
                  <a:tcPr anchor="ctr">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2839868421"/>
                  </a:ext>
                </a:extLst>
              </a:tr>
              <a:tr h="384907">
                <a:tc>
                  <a:txBody>
                    <a:bodyPr/>
                    <a:lstStyle/>
                    <a:p>
                      <a:r>
                        <a:rPr lang="zh-CN" altLang="en-US" b="1" baseline="0">
                          <a:latin typeface="Arial Nova" panose="020B0504020202020204" pitchFamily="34" charset="0"/>
                          <a:ea typeface="宋体" panose="02010600030101010101" pitchFamily="2" charset="-122"/>
                        </a:rPr>
                        <a:t>包和库</a:t>
                      </a:r>
                      <a:endParaRPr lang="zh-CN" altLang="en-US" baseline="0">
                        <a:latin typeface="Arial Nova" panose="020B0504020202020204" pitchFamily="34" charset="0"/>
                        <a:ea typeface="宋体" panose="02010600030101010101" pitchFamily="2" charset="-122"/>
                      </a:endParaRPr>
                    </a:p>
                  </a:txBody>
                  <a:tcPr anchor="ctr">
                    <a:lnL w="3175"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lang="zh-CN" altLang="en-US" baseline="0">
                          <a:latin typeface="Arial Nova" panose="020B0504020202020204" pitchFamily="34" charset="0"/>
                          <a:ea typeface="宋体" panose="02010600030101010101" pitchFamily="2" charset="-122"/>
                        </a:rPr>
                        <a:t>有限</a:t>
                      </a: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lang="zh-CN" altLang="en-US" baseline="0">
                          <a:latin typeface="Arial Nova" panose="020B0504020202020204" pitchFamily="34" charset="0"/>
                          <a:ea typeface="宋体" panose="02010600030101010101" pitchFamily="2" charset="-122"/>
                        </a:rPr>
                        <a:t>有限</a:t>
                      </a: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lang="zh-CN" altLang="en-US" baseline="0">
                          <a:latin typeface="Arial Nova" panose="020B0504020202020204" pitchFamily="34" charset="0"/>
                          <a:ea typeface="宋体" panose="02010600030101010101" pitchFamily="2" charset="-122"/>
                        </a:rPr>
                        <a:t>丰富</a:t>
                      </a: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lang="zh-CN" altLang="en-US" baseline="0">
                          <a:latin typeface="Arial Nova" panose="020B0504020202020204" pitchFamily="34" charset="0"/>
                          <a:ea typeface="宋体" panose="02010600030101010101" pitchFamily="2" charset="-122"/>
                        </a:rPr>
                        <a:t>丰富</a:t>
                      </a:r>
                    </a:p>
                  </a:txBody>
                  <a:tcPr anchor="ctr">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2032793904"/>
                  </a:ext>
                </a:extLst>
              </a:tr>
              <a:tr h="384907">
                <a:tc>
                  <a:txBody>
                    <a:bodyPr/>
                    <a:lstStyle/>
                    <a:p>
                      <a:r>
                        <a:rPr lang="zh-CN" altLang="en-US" b="1" baseline="0">
                          <a:latin typeface="Arial Nova" panose="020B0504020202020204" pitchFamily="34" charset="0"/>
                          <a:ea typeface="宋体" panose="02010600030101010101" pitchFamily="2" charset="-122"/>
                        </a:rPr>
                        <a:t>性能</a:t>
                      </a:r>
                      <a:endParaRPr lang="zh-CN" altLang="en-US" baseline="0">
                        <a:latin typeface="Arial Nova" panose="020B0504020202020204" pitchFamily="34" charset="0"/>
                        <a:ea typeface="宋体" panose="02010600030101010101" pitchFamily="2" charset="-122"/>
                      </a:endParaRPr>
                    </a:p>
                  </a:txBody>
                  <a:tcPr anchor="ctr">
                    <a:lnL w="3175"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lang="zh-CN" altLang="en-US" baseline="0">
                          <a:latin typeface="Arial Nova" panose="020B0504020202020204" pitchFamily="34" charset="0"/>
                          <a:ea typeface="宋体" panose="02010600030101010101" pitchFamily="2" charset="-122"/>
                        </a:rPr>
                        <a:t>高</a:t>
                      </a: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lang="zh-CN" altLang="en-US" baseline="0">
                          <a:latin typeface="Arial Nova" panose="020B0504020202020204" pitchFamily="34" charset="0"/>
                          <a:ea typeface="宋体" panose="02010600030101010101" pitchFamily="2" charset="-122"/>
                        </a:rPr>
                        <a:t>中等</a:t>
                      </a: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lang="zh-CN" altLang="en-US" baseline="0">
                          <a:latin typeface="Arial Nova" panose="020B0504020202020204" pitchFamily="34" charset="0"/>
                          <a:ea typeface="宋体" panose="02010600030101010101" pitchFamily="2" charset="-122"/>
                        </a:rPr>
                        <a:t>中等</a:t>
                      </a: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lang="zh-CN" altLang="en-US" baseline="0" dirty="0">
                          <a:latin typeface="Arial Nova" panose="020B0504020202020204" pitchFamily="34" charset="0"/>
                          <a:ea typeface="宋体" panose="02010600030101010101" pitchFamily="2" charset="-122"/>
                        </a:rPr>
                        <a:t>高</a:t>
                      </a:r>
                    </a:p>
                  </a:txBody>
                  <a:tcPr anchor="ctr">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3590078767"/>
                  </a:ext>
                </a:extLst>
              </a:tr>
            </a:tbl>
          </a:graphicData>
        </a:graphic>
      </p:graphicFrame>
    </p:spTree>
    <p:extLst>
      <p:ext uri="{BB962C8B-B14F-4D97-AF65-F5344CB8AC3E}">
        <p14:creationId xmlns:p14="http://schemas.microsoft.com/office/powerpoint/2010/main" val="11966243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FA1790-6597-F1EC-04BC-2CE8EE95A9F5}"/>
              </a:ext>
            </a:extLst>
          </p:cNvPr>
          <p:cNvSpPr>
            <a:spLocks noGrp="1"/>
          </p:cNvSpPr>
          <p:nvPr>
            <p:ph type="title"/>
          </p:nvPr>
        </p:nvSpPr>
        <p:spPr/>
        <p:txBody>
          <a:bodyPr>
            <a:noAutofit/>
          </a:bodyPr>
          <a:lstStyle/>
          <a:p>
            <a:r>
              <a:rPr lang="en-US" altLang="zh-CN" sz="4000" dirty="0"/>
              <a:t>1.2</a:t>
            </a:r>
            <a:r>
              <a:rPr lang="zh-CN" altLang="en-US" sz="4000" dirty="0"/>
              <a:t> </a:t>
            </a:r>
            <a:r>
              <a:rPr lang="zh-CN" altLang="zh-CN" sz="4000" baseline="0" dirty="0"/>
              <a:t>数理统计分析软件</a:t>
            </a:r>
            <a:br>
              <a:rPr lang="en-US" altLang="zh-CN" sz="3600" baseline="0" dirty="0"/>
            </a:br>
            <a:r>
              <a:rPr lang="en-US" altLang="zh-CN" sz="3600" baseline="0" dirty="0"/>
              <a:t>1.2.2 </a:t>
            </a:r>
            <a:r>
              <a:rPr lang="zh-CN" altLang="en-US" sz="3600" dirty="0"/>
              <a:t>数理统计分析工具比较</a:t>
            </a:r>
          </a:p>
        </p:txBody>
      </p:sp>
      <p:sp>
        <p:nvSpPr>
          <p:cNvPr id="3" name="内容占位符 2">
            <a:extLst>
              <a:ext uri="{FF2B5EF4-FFF2-40B4-BE49-F238E27FC236}">
                <a16:creationId xmlns:a16="http://schemas.microsoft.com/office/drawing/2014/main" id="{E6CAE222-5F15-B41A-6FCF-F3B46672799C}"/>
              </a:ext>
            </a:extLst>
          </p:cNvPr>
          <p:cNvSpPr>
            <a:spLocks noGrp="1"/>
          </p:cNvSpPr>
          <p:nvPr>
            <p:ph idx="1"/>
          </p:nvPr>
        </p:nvSpPr>
        <p:spPr/>
        <p:txBody>
          <a:bodyPr/>
          <a:lstStyle/>
          <a:p>
            <a:endParaRPr lang="zh-CN" altLang="en-US"/>
          </a:p>
        </p:txBody>
      </p:sp>
      <p:graphicFrame>
        <p:nvGraphicFramePr>
          <p:cNvPr id="4" name="表格 3">
            <a:extLst>
              <a:ext uri="{FF2B5EF4-FFF2-40B4-BE49-F238E27FC236}">
                <a16:creationId xmlns:a16="http://schemas.microsoft.com/office/drawing/2014/main" id="{973CF129-CB9E-89F0-E180-178AEDBE94FE}"/>
              </a:ext>
            </a:extLst>
          </p:cNvPr>
          <p:cNvGraphicFramePr>
            <a:graphicFrameLocks noGrp="1"/>
          </p:cNvGraphicFramePr>
          <p:nvPr>
            <p:extLst>
              <p:ext uri="{D42A27DB-BD31-4B8C-83A1-F6EECF244321}">
                <p14:modId xmlns:p14="http://schemas.microsoft.com/office/powerpoint/2010/main" val="199071976"/>
              </p:ext>
            </p:extLst>
          </p:nvPr>
        </p:nvGraphicFramePr>
        <p:xfrm>
          <a:off x="552485" y="1825625"/>
          <a:ext cx="10883865" cy="4936929"/>
        </p:xfrm>
        <a:graphic>
          <a:graphicData uri="http://schemas.openxmlformats.org/drawingml/2006/table">
            <a:tbl>
              <a:tblPr>
                <a:tableStyleId>{3C2FFA5D-87B4-456A-9821-1D502468CF0F}</a:tableStyleId>
              </a:tblPr>
              <a:tblGrid>
                <a:gridCol w="1962116">
                  <a:extLst>
                    <a:ext uri="{9D8B030D-6E8A-4147-A177-3AD203B41FA5}">
                      <a16:colId xmlns:a16="http://schemas.microsoft.com/office/drawing/2014/main" val="690473465"/>
                    </a:ext>
                  </a:extLst>
                </a:gridCol>
                <a:gridCol w="4438650">
                  <a:extLst>
                    <a:ext uri="{9D8B030D-6E8A-4147-A177-3AD203B41FA5}">
                      <a16:colId xmlns:a16="http://schemas.microsoft.com/office/drawing/2014/main" val="373439262"/>
                    </a:ext>
                  </a:extLst>
                </a:gridCol>
                <a:gridCol w="4483099">
                  <a:extLst>
                    <a:ext uri="{9D8B030D-6E8A-4147-A177-3AD203B41FA5}">
                      <a16:colId xmlns:a16="http://schemas.microsoft.com/office/drawing/2014/main" val="1651916710"/>
                    </a:ext>
                  </a:extLst>
                </a:gridCol>
              </a:tblGrid>
              <a:tr h="348107">
                <a:tc>
                  <a:txBody>
                    <a:bodyPr/>
                    <a:lstStyle/>
                    <a:p>
                      <a:r>
                        <a:rPr lang="zh-CN" altLang="en-US" sz="2000" baseline="0" dirty="0">
                          <a:latin typeface="Arial Nova" panose="020B0504020202020204" pitchFamily="34" charset="0"/>
                          <a:ea typeface="宋体" panose="02010600030101010101" pitchFamily="2" charset="-122"/>
                        </a:rPr>
                        <a:t>特性</a:t>
                      </a:r>
                    </a:p>
                  </a:txBody>
                  <a:tcPr marL="87027" marR="87027" marT="43513" marB="43513" anchor="ctr">
                    <a:lnL w="3175"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lang="en-US" sz="2400" b="1" baseline="0" dirty="0">
                          <a:latin typeface="Arial Nova" panose="020B0504020202020204" pitchFamily="34" charset="0"/>
                          <a:ea typeface="宋体" panose="02010600030101010101" pitchFamily="2" charset="-122"/>
                        </a:rPr>
                        <a:t>R</a:t>
                      </a:r>
                      <a:r>
                        <a:rPr lang="zh-CN" altLang="en-US" sz="2400" b="1" baseline="0" dirty="0">
                          <a:latin typeface="Arial Nova" panose="020B0504020202020204" pitchFamily="34" charset="0"/>
                          <a:ea typeface="宋体" panose="02010600030101010101" pitchFamily="2" charset="-122"/>
                        </a:rPr>
                        <a:t>语言</a:t>
                      </a:r>
                    </a:p>
                  </a:txBody>
                  <a:tcPr marL="87027" marR="87027" marT="43513" marB="4351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lang="en-US" sz="2400" b="1" baseline="0" dirty="0">
                          <a:latin typeface="Arial Nova" panose="020B0504020202020204" pitchFamily="34" charset="0"/>
                          <a:ea typeface="宋体" panose="02010600030101010101" pitchFamily="2" charset="-122"/>
                        </a:rPr>
                        <a:t>Python</a:t>
                      </a:r>
                    </a:p>
                  </a:txBody>
                  <a:tcPr marL="87027" marR="87027" marT="43513" marB="43513" anchor="ctr">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378991042"/>
                  </a:ext>
                </a:extLst>
              </a:tr>
              <a:tr h="609187">
                <a:tc>
                  <a:txBody>
                    <a:bodyPr/>
                    <a:lstStyle/>
                    <a:p>
                      <a:r>
                        <a:rPr lang="zh-CN" altLang="en-US" sz="2000" baseline="0">
                          <a:latin typeface="Arial Nova" panose="020B0504020202020204" pitchFamily="34" charset="0"/>
                          <a:ea typeface="宋体" panose="02010600030101010101" pitchFamily="2" charset="-122"/>
                        </a:rPr>
                        <a:t>主要用途</a:t>
                      </a:r>
                    </a:p>
                  </a:txBody>
                  <a:tcPr marL="87027" marR="87027" marT="43513" marB="43513" anchor="ctr">
                    <a:lnL w="3175"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lang="zh-CN" altLang="en-US" sz="2000" baseline="0">
                          <a:latin typeface="Arial Nova" panose="020B0504020202020204" pitchFamily="34" charset="0"/>
                          <a:ea typeface="宋体" panose="02010600030101010101" pitchFamily="2" charset="-122"/>
                        </a:rPr>
                        <a:t>专注于统计分析和数据可视化</a:t>
                      </a:r>
                    </a:p>
                  </a:txBody>
                  <a:tcPr marL="87027" marR="87027" marT="43513" marB="4351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lang="zh-CN" altLang="en-US" sz="2000" baseline="0">
                          <a:latin typeface="Arial Nova" panose="020B0504020202020204" pitchFamily="34" charset="0"/>
                          <a:ea typeface="宋体" panose="02010600030101010101" pitchFamily="2" charset="-122"/>
                        </a:rPr>
                        <a:t>通用编程语言，数据科学、机器学习、</a:t>
                      </a:r>
                      <a:r>
                        <a:rPr lang="en-US" altLang="zh-CN" sz="2000" baseline="0">
                          <a:latin typeface="Arial Nova" panose="020B0504020202020204" pitchFamily="34" charset="0"/>
                          <a:ea typeface="宋体" panose="02010600030101010101" pitchFamily="2" charset="-122"/>
                        </a:rPr>
                        <a:t>Web</a:t>
                      </a:r>
                      <a:r>
                        <a:rPr lang="zh-CN" altLang="en-US" sz="2000" baseline="0">
                          <a:latin typeface="Arial Nova" panose="020B0504020202020204" pitchFamily="34" charset="0"/>
                          <a:ea typeface="宋体" panose="02010600030101010101" pitchFamily="2" charset="-122"/>
                        </a:rPr>
                        <a:t>开发等</a:t>
                      </a:r>
                    </a:p>
                  </a:txBody>
                  <a:tcPr marL="87027" marR="87027" marT="43513" marB="43513" anchor="ctr">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4184170327"/>
                  </a:ext>
                </a:extLst>
              </a:tr>
              <a:tr h="609187">
                <a:tc>
                  <a:txBody>
                    <a:bodyPr/>
                    <a:lstStyle/>
                    <a:p>
                      <a:r>
                        <a:rPr lang="zh-CN" altLang="en-US" sz="2000" baseline="0">
                          <a:latin typeface="Arial Nova" panose="020B0504020202020204" pitchFamily="34" charset="0"/>
                          <a:ea typeface="宋体" panose="02010600030101010101" pitchFamily="2" charset="-122"/>
                        </a:rPr>
                        <a:t>统计分析</a:t>
                      </a:r>
                    </a:p>
                  </a:txBody>
                  <a:tcPr marL="87027" marR="87027" marT="43513" marB="43513" anchor="ctr">
                    <a:lnL w="3175"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lang="zh-CN" altLang="en-US" sz="2000" baseline="0" dirty="0">
                          <a:latin typeface="Arial Nova" panose="020B0504020202020204" pitchFamily="34" charset="0"/>
                          <a:ea typeface="宋体" panose="02010600030101010101" pitchFamily="2" charset="-122"/>
                        </a:rPr>
                        <a:t>原生统计功能强大，专为统计学设计</a:t>
                      </a:r>
                    </a:p>
                  </a:txBody>
                  <a:tcPr marL="87027" marR="87027" marT="43513" marB="4351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lang="zh-CN" altLang="en-US" sz="2000" baseline="0">
                          <a:latin typeface="Arial Nova" panose="020B0504020202020204" pitchFamily="34" charset="0"/>
                          <a:ea typeface="宋体" panose="02010600030101010101" pitchFamily="2" charset="-122"/>
                        </a:rPr>
                        <a:t>通过</a:t>
                      </a:r>
                      <a:r>
                        <a:rPr lang="en-US" altLang="zh-CN" sz="2000" baseline="0">
                          <a:latin typeface="Arial Nova" panose="020B0504020202020204" pitchFamily="34" charset="0"/>
                          <a:ea typeface="宋体" panose="02010600030101010101" pitchFamily="2" charset="-122"/>
                        </a:rPr>
                        <a:t>statsmodels</a:t>
                      </a:r>
                      <a:r>
                        <a:rPr lang="zh-CN" altLang="en-US" sz="2000" baseline="0">
                          <a:latin typeface="Arial Nova" panose="020B0504020202020204" pitchFamily="34" charset="0"/>
                          <a:ea typeface="宋体" panose="02010600030101010101" pitchFamily="2" charset="-122"/>
                        </a:rPr>
                        <a:t>等库实现统计分析</a:t>
                      </a:r>
                    </a:p>
                  </a:txBody>
                  <a:tcPr marL="87027" marR="87027" marT="43513" marB="43513" anchor="ctr">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683074013"/>
                  </a:ext>
                </a:extLst>
              </a:tr>
              <a:tr h="609187">
                <a:tc>
                  <a:txBody>
                    <a:bodyPr/>
                    <a:lstStyle/>
                    <a:p>
                      <a:r>
                        <a:rPr lang="zh-CN" altLang="en-US" sz="2000" baseline="0">
                          <a:latin typeface="Arial Nova" panose="020B0504020202020204" pitchFamily="34" charset="0"/>
                          <a:ea typeface="宋体" panose="02010600030101010101" pitchFamily="2" charset="-122"/>
                        </a:rPr>
                        <a:t>数据可视化</a:t>
                      </a:r>
                    </a:p>
                  </a:txBody>
                  <a:tcPr marL="87027" marR="87027" marT="43513" marB="43513" anchor="ctr">
                    <a:lnL w="3175"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lang="en-US" altLang="zh-CN" sz="2000" baseline="0">
                          <a:latin typeface="Arial Nova" panose="020B0504020202020204" pitchFamily="34" charset="0"/>
                          <a:ea typeface="宋体" panose="02010600030101010101" pitchFamily="2" charset="-122"/>
                        </a:rPr>
                        <a:t>ggplot2</a:t>
                      </a:r>
                      <a:r>
                        <a:rPr lang="zh-CN" altLang="en-US" sz="2000" baseline="0">
                          <a:latin typeface="Arial Nova" panose="020B0504020202020204" pitchFamily="34" charset="0"/>
                          <a:ea typeface="宋体" panose="02010600030101010101" pitchFamily="2" charset="-122"/>
                        </a:rPr>
                        <a:t>等库功能强大，语法简洁</a:t>
                      </a:r>
                    </a:p>
                  </a:txBody>
                  <a:tcPr marL="87027" marR="87027" marT="43513" marB="4351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lang="en-US" sz="2000" baseline="0" dirty="0" err="1">
                          <a:latin typeface="Arial Nova" panose="020B0504020202020204" pitchFamily="34" charset="0"/>
                          <a:ea typeface="宋体" panose="02010600030101010101" pitchFamily="2" charset="-122"/>
                        </a:rPr>
                        <a:t>Matplotlib、Seaborn</a:t>
                      </a:r>
                      <a:r>
                        <a:rPr lang="zh-CN" altLang="en-US" sz="2000" baseline="0" dirty="0">
                          <a:latin typeface="Arial Nova" panose="020B0504020202020204" pitchFamily="34" charset="0"/>
                          <a:ea typeface="宋体" panose="02010600030101010101" pitchFamily="2" charset="-122"/>
                        </a:rPr>
                        <a:t>提供灵活的可视化</a:t>
                      </a:r>
                    </a:p>
                  </a:txBody>
                  <a:tcPr marL="87027" marR="87027" marT="43513" marB="43513" anchor="ctr">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3305856377"/>
                  </a:ext>
                </a:extLst>
              </a:tr>
              <a:tr h="348107">
                <a:tc>
                  <a:txBody>
                    <a:bodyPr/>
                    <a:lstStyle/>
                    <a:p>
                      <a:r>
                        <a:rPr lang="zh-CN" altLang="en-US" sz="2000" baseline="0">
                          <a:latin typeface="Arial Nova" panose="020B0504020202020204" pitchFamily="34" charset="0"/>
                          <a:ea typeface="宋体" panose="02010600030101010101" pitchFamily="2" charset="-122"/>
                        </a:rPr>
                        <a:t>数据处理</a:t>
                      </a:r>
                    </a:p>
                  </a:txBody>
                  <a:tcPr marL="87027" marR="87027" marT="43513" marB="43513" anchor="ctr">
                    <a:lnL w="3175"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lang="en-US" altLang="zh-CN" sz="2000" baseline="0">
                          <a:latin typeface="Arial Nova" panose="020B0504020202020204" pitchFamily="34" charset="0"/>
                          <a:ea typeface="宋体" panose="02010600030101010101" pitchFamily="2" charset="-122"/>
                        </a:rPr>
                        <a:t>dplyr</a:t>
                      </a:r>
                      <a:r>
                        <a:rPr lang="zh-CN" altLang="en-US" sz="2000" baseline="0">
                          <a:latin typeface="Arial Nova" panose="020B0504020202020204" pitchFamily="34" charset="0"/>
                          <a:ea typeface="宋体" panose="02010600030101010101" pitchFamily="2" charset="-122"/>
                        </a:rPr>
                        <a:t>等库适合小中规模数据处理</a:t>
                      </a:r>
                    </a:p>
                  </a:txBody>
                  <a:tcPr marL="87027" marR="87027" marT="43513" marB="4351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lang="en-US" altLang="zh-CN" sz="2000" baseline="0">
                          <a:latin typeface="Arial Nova" panose="020B0504020202020204" pitchFamily="34" charset="0"/>
                          <a:ea typeface="宋体" panose="02010600030101010101" pitchFamily="2" charset="-122"/>
                        </a:rPr>
                        <a:t>Pandas</a:t>
                      </a:r>
                      <a:r>
                        <a:rPr lang="zh-CN" altLang="en-US" sz="2000" baseline="0">
                          <a:latin typeface="Arial Nova" panose="020B0504020202020204" pitchFamily="34" charset="0"/>
                          <a:ea typeface="宋体" panose="02010600030101010101" pitchFamily="2" charset="-122"/>
                        </a:rPr>
                        <a:t>适合大规模数据集处理</a:t>
                      </a:r>
                    </a:p>
                  </a:txBody>
                  <a:tcPr marL="87027" marR="87027" marT="43513" marB="43513" anchor="ctr">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2091012"/>
                  </a:ext>
                </a:extLst>
              </a:tr>
              <a:tr h="609187">
                <a:tc>
                  <a:txBody>
                    <a:bodyPr/>
                    <a:lstStyle/>
                    <a:p>
                      <a:r>
                        <a:rPr lang="zh-CN" altLang="en-US" sz="2000" baseline="0">
                          <a:latin typeface="Arial Nova" panose="020B0504020202020204" pitchFamily="34" charset="0"/>
                          <a:ea typeface="宋体" panose="02010600030101010101" pitchFamily="2" charset="-122"/>
                        </a:rPr>
                        <a:t>机器学习与大数据支持</a:t>
                      </a:r>
                    </a:p>
                  </a:txBody>
                  <a:tcPr marL="87027" marR="87027" marT="43513" marB="43513" anchor="ctr">
                    <a:lnL w="3175"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lang="zh-CN" altLang="en-US" sz="2000" baseline="0">
                          <a:latin typeface="Arial Nova" panose="020B0504020202020204" pitchFamily="34" charset="0"/>
                          <a:ea typeface="宋体" panose="02010600030101010101" pitchFamily="2" charset="-122"/>
                        </a:rPr>
                        <a:t>支持较少，主要针对小规模数据集</a:t>
                      </a:r>
                    </a:p>
                  </a:txBody>
                  <a:tcPr marL="87027" marR="87027" marT="43513" marB="4351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lang="zh-CN" altLang="en-US" sz="2000" baseline="0">
                          <a:latin typeface="Arial Nova" panose="020B0504020202020204" pitchFamily="34" charset="0"/>
                          <a:ea typeface="宋体" panose="02010600030101010101" pitchFamily="2" charset="-122"/>
                        </a:rPr>
                        <a:t>非常强大，适合大规模数据集和深度学习</a:t>
                      </a:r>
                    </a:p>
                  </a:txBody>
                  <a:tcPr marL="87027" marR="87027" marT="43513" marB="43513" anchor="ctr">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795162533"/>
                  </a:ext>
                </a:extLst>
              </a:tr>
              <a:tr h="609187">
                <a:tc>
                  <a:txBody>
                    <a:bodyPr/>
                    <a:lstStyle/>
                    <a:p>
                      <a:r>
                        <a:rPr lang="zh-CN" altLang="en-US" sz="2000" baseline="0">
                          <a:latin typeface="Arial Nova" panose="020B0504020202020204" pitchFamily="34" charset="0"/>
                          <a:ea typeface="宋体" panose="02010600030101010101" pitchFamily="2" charset="-122"/>
                        </a:rPr>
                        <a:t>扩展包生态系统</a:t>
                      </a:r>
                    </a:p>
                  </a:txBody>
                  <a:tcPr marL="87027" marR="87027" marT="43513" marB="43513" anchor="ctr">
                    <a:lnL w="3175"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lang="zh-CN" altLang="en-US" sz="2000" baseline="0" dirty="0">
                          <a:latin typeface="Arial Nova" panose="020B0504020202020204" pitchFamily="34" charset="0"/>
                          <a:ea typeface="宋体" panose="02010600030101010101" pitchFamily="2" charset="-122"/>
                        </a:rPr>
                        <a:t>专注统计分析，</a:t>
                      </a:r>
                      <a:r>
                        <a:rPr lang="en-US" altLang="zh-CN" sz="2000" baseline="0" dirty="0">
                          <a:latin typeface="Arial Nova" panose="020B0504020202020204" pitchFamily="34" charset="0"/>
                          <a:ea typeface="宋体" panose="02010600030101010101" pitchFamily="2" charset="-122"/>
                        </a:rPr>
                        <a:t>CRAN</a:t>
                      </a:r>
                      <a:r>
                        <a:rPr lang="zh-CN" altLang="en-US" sz="2000" baseline="0" dirty="0">
                          <a:latin typeface="Arial Nova" panose="020B0504020202020204" pitchFamily="34" charset="0"/>
                          <a:ea typeface="宋体" panose="02010600030101010101" pitchFamily="2" charset="-122"/>
                        </a:rPr>
                        <a:t>上有丰富的统计学扩展包</a:t>
                      </a:r>
                    </a:p>
                  </a:txBody>
                  <a:tcPr marL="87027" marR="87027" marT="43513" marB="4351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lang="zh-CN" altLang="en-US" sz="2000" baseline="0">
                          <a:latin typeface="Arial Nova" panose="020B0504020202020204" pitchFamily="34" charset="0"/>
                          <a:ea typeface="宋体" panose="02010600030101010101" pitchFamily="2" charset="-122"/>
                        </a:rPr>
                        <a:t>多样化，支持科学计算、机器学习、</a:t>
                      </a:r>
                      <a:r>
                        <a:rPr lang="en-US" altLang="zh-CN" sz="2000" baseline="0">
                          <a:latin typeface="Arial Nova" panose="020B0504020202020204" pitchFamily="34" charset="0"/>
                          <a:ea typeface="宋体" panose="02010600030101010101" pitchFamily="2" charset="-122"/>
                        </a:rPr>
                        <a:t>Web</a:t>
                      </a:r>
                      <a:r>
                        <a:rPr lang="zh-CN" altLang="en-US" sz="2000" baseline="0">
                          <a:latin typeface="Arial Nova" panose="020B0504020202020204" pitchFamily="34" charset="0"/>
                          <a:ea typeface="宋体" panose="02010600030101010101" pitchFamily="2" charset="-122"/>
                        </a:rPr>
                        <a:t>开发等</a:t>
                      </a:r>
                    </a:p>
                  </a:txBody>
                  <a:tcPr marL="87027" marR="87027" marT="43513" marB="43513" anchor="ctr">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979205068"/>
                  </a:ext>
                </a:extLst>
              </a:tr>
              <a:tr h="609187">
                <a:tc>
                  <a:txBody>
                    <a:bodyPr/>
                    <a:lstStyle/>
                    <a:p>
                      <a:r>
                        <a:rPr lang="zh-CN" altLang="en-US" sz="2000" baseline="0">
                          <a:latin typeface="Arial Nova" panose="020B0504020202020204" pitchFamily="34" charset="0"/>
                          <a:ea typeface="宋体" panose="02010600030101010101" pitchFamily="2" charset="-122"/>
                        </a:rPr>
                        <a:t>学习曲线</a:t>
                      </a:r>
                    </a:p>
                  </a:txBody>
                  <a:tcPr marL="87027" marR="87027" marT="43513" marB="43513" anchor="ctr">
                    <a:lnL w="3175"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lang="zh-CN" altLang="en-US" sz="2000" baseline="0">
                          <a:latin typeface="Arial Nova" panose="020B0504020202020204" pitchFamily="34" charset="0"/>
                          <a:ea typeface="宋体" panose="02010600030101010101" pitchFamily="2" charset="-122"/>
                        </a:rPr>
                        <a:t>针对统计学家友好，编程初学者学习曲线较陡</a:t>
                      </a:r>
                    </a:p>
                  </a:txBody>
                  <a:tcPr marL="87027" marR="87027" marT="43513" marB="4351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lang="zh-CN" altLang="en-US" sz="2000" baseline="0" dirty="0">
                          <a:latin typeface="Arial Nova" panose="020B0504020202020204" pitchFamily="34" charset="0"/>
                          <a:ea typeface="宋体" panose="02010600030101010101" pitchFamily="2" charset="-122"/>
                        </a:rPr>
                        <a:t>语法简洁，适合编程新手，学习曲线较平缓</a:t>
                      </a:r>
                    </a:p>
                  </a:txBody>
                  <a:tcPr marL="87027" marR="87027" marT="43513" marB="43513" anchor="ctr">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628345829"/>
                  </a:ext>
                </a:extLst>
              </a:tr>
            </a:tbl>
          </a:graphicData>
        </a:graphic>
      </p:graphicFrame>
      <p:sp>
        <p:nvSpPr>
          <p:cNvPr id="5" name="文本框 4">
            <a:extLst>
              <a:ext uri="{FF2B5EF4-FFF2-40B4-BE49-F238E27FC236}">
                <a16:creationId xmlns:a16="http://schemas.microsoft.com/office/drawing/2014/main" id="{BE15C95C-1DA4-CBAB-CB13-EB109EBD849E}"/>
              </a:ext>
            </a:extLst>
          </p:cNvPr>
          <p:cNvSpPr txBox="1"/>
          <p:nvPr/>
        </p:nvSpPr>
        <p:spPr>
          <a:xfrm>
            <a:off x="7334250" y="1153974"/>
            <a:ext cx="3270250" cy="523220"/>
          </a:xfrm>
          <a:prstGeom prst="rect">
            <a:avLst/>
          </a:prstGeom>
          <a:noFill/>
        </p:spPr>
        <p:txBody>
          <a:bodyPr wrap="square" rtlCol="0">
            <a:spAutoFit/>
          </a:bodyPr>
          <a:lstStyle/>
          <a:p>
            <a:r>
              <a:rPr lang="en-US" altLang="zh-CN" sz="2800" dirty="0">
                <a:solidFill>
                  <a:srgbClr val="0066FF"/>
                </a:solidFill>
                <a:latin typeface="Arial Nova" panose="020B0504020202020204" pitchFamily="34" charset="0"/>
                <a:ea typeface="宋体" panose="02010600030101010101" pitchFamily="2" charset="-122"/>
              </a:rPr>
              <a:t>R</a:t>
            </a:r>
            <a:r>
              <a:rPr lang="zh-CN" altLang="en-US" sz="2800" dirty="0">
                <a:solidFill>
                  <a:srgbClr val="0066FF"/>
                </a:solidFill>
                <a:latin typeface="Arial Nova" panose="020B0504020202020204" pitchFamily="34" charset="0"/>
                <a:ea typeface="宋体" panose="02010600030101010101" pitchFamily="2" charset="-122"/>
              </a:rPr>
              <a:t>语言</a:t>
            </a:r>
            <a:r>
              <a:rPr lang="en-US" altLang="zh-CN" sz="2800" dirty="0">
                <a:solidFill>
                  <a:srgbClr val="0066FF"/>
                </a:solidFill>
                <a:latin typeface="Arial Nova" panose="020B0504020202020204" pitchFamily="34" charset="0"/>
                <a:ea typeface="宋体" panose="02010600030101010101" pitchFamily="2" charset="-122"/>
              </a:rPr>
              <a:t> </a:t>
            </a:r>
            <a:r>
              <a:rPr lang="en-US" altLang="zh-CN" sz="2800" dirty="0" err="1">
                <a:solidFill>
                  <a:srgbClr val="0066FF"/>
                </a:solidFill>
                <a:latin typeface="Arial Nova" panose="020B0504020202020204" pitchFamily="34" charset="0"/>
                <a:ea typeface="宋体" panose="02010600030101010101" pitchFamily="2" charset="-122"/>
              </a:rPr>
              <a:t>v.s</a:t>
            </a:r>
            <a:r>
              <a:rPr lang="en-US" altLang="zh-CN" sz="2800" dirty="0">
                <a:solidFill>
                  <a:srgbClr val="0066FF"/>
                </a:solidFill>
                <a:latin typeface="Arial Nova" panose="020B0504020202020204" pitchFamily="34" charset="0"/>
                <a:ea typeface="宋体" panose="02010600030101010101" pitchFamily="2" charset="-122"/>
              </a:rPr>
              <a:t>. Python</a:t>
            </a:r>
            <a:endParaRPr lang="zh-CN" altLang="en-US" sz="2800" dirty="0">
              <a:solidFill>
                <a:srgbClr val="0066FF"/>
              </a:solidFill>
              <a:latin typeface="Arial Nova" panose="020B0504020202020204" pitchFamily="34" charset="0"/>
              <a:ea typeface="宋体" panose="02010600030101010101" pitchFamily="2" charset="-122"/>
            </a:endParaRPr>
          </a:p>
        </p:txBody>
      </p:sp>
    </p:spTree>
    <p:extLst>
      <p:ext uri="{BB962C8B-B14F-4D97-AF65-F5344CB8AC3E}">
        <p14:creationId xmlns:p14="http://schemas.microsoft.com/office/powerpoint/2010/main" val="27420479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FA1790-6597-F1EC-04BC-2CE8EE95A9F5}"/>
              </a:ext>
            </a:extLst>
          </p:cNvPr>
          <p:cNvSpPr>
            <a:spLocks noGrp="1"/>
          </p:cNvSpPr>
          <p:nvPr>
            <p:ph type="title"/>
          </p:nvPr>
        </p:nvSpPr>
        <p:spPr/>
        <p:txBody>
          <a:bodyPr>
            <a:noAutofit/>
          </a:bodyPr>
          <a:lstStyle/>
          <a:p>
            <a:r>
              <a:rPr lang="en-US" altLang="zh-CN" sz="4000" dirty="0"/>
              <a:t>1.2</a:t>
            </a:r>
            <a:r>
              <a:rPr lang="zh-CN" altLang="en-US" sz="4000" dirty="0"/>
              <a:t> </a:t>
            </a:r>
            <a:r>
              <a:rPr lang="zh-CN" altLang="zh-CN" sz="4000" baseline="0" dirty="0"/>
              <a:t>数理统计分析软件</a:t>
            </a:r>
            <a:br>
              <a:rPr lang="en-US" altLang="zh-CN" sz="3600" baseline="0" dirty="0"/>
            </a:br>
            <a:r>
              <a:rPr lang="en-US" altLang="zh-CN" sz="3600" baseline="0" dirty="0"/>
              <a:t>1.2.3 </a:t>
            </a:r>
            <a:r>
              <a:rPr lang="zh-CN" altLang="en-US" sz="3600" dirty="0"/>
              <a:t>数理统计分析工具选择</a:t>
            </a:r>
          </a:p>
        </p:txBody>
      </p:sp>
      <p:sp>
        <p:nvSpPr>
          <p:cNvPr id="3" name="内容占位符 2">
            <a:extLst>
              <a:ext uri="{FF2B5EF4-FFF2-40B4-BE49-F238E27FC236}">
                <a16:creationId xmlns:a16="http://schemas.microsoft.com/office/drawing/2014/main" id="{E6CAE222-5F15-B41A-6FCF-F3B46672799C}"/>
              </a:ext>
            </a:extLst>
          </p:cNvPr>
          <p:cNvSpPr>
            <a:spLocks noGrp="1"/>
          </p:cNvSpPr>
          <p:nvPr>
            <p:ph idx="1"/>
          </p:nvPr>
        </p:nvSpPr>
        <p:spPr/>
        <p:txBody>
          <a:bodyPr/>
          <a:lstStyle/>
          <a:p>
            <a:endParaRPr lang="en-US" altLang="zh-CN" dirty="0"/>
          </a:p>
          <a:p>
            <a:r>
              <a:rPr lang="zh-CN" altLang="en-US" dirty="0"/>
              <a:t>首选 </a:t>
            </a:r>
            <a:r>
              <a:rPr lang="en-US" altLang="zh-CN" dirty="0"/>
              <a:t>WPS+R</a:t>
            </a:r>
          </a:p>
          <a:p>
            <a:r>
              <a:rPr lang="zh-CN" altLang="en-US" dirty="0"/>
              <a:t>次选 </a:t>
            </a:r>
            <a:r>
              <a:rPr lang="en-US" altLang="zh-CN" dirty="0" err="1"/>
              <a:t>Excel+R</a:t>
            </a:r>
            <a:endParaRPr lang="en-US" altLang="zh-CN" dirty="0"/>
          </a:p>
          <a:p>
            <a:r>
              <a:rPr lang="zh-CN" altLang="en-US" dirty="0"/>
              <a:t>差钱 </a:t>
            </a:r>
            <a:r>
              <a:rPr lang="en-US" altLang="zh-CN" dirty="0"/>
              <a:t>SQL+R</a:t>
            </a:r>
          </a:p>
          <a:p>
            <a:r>
              <a:rPr lang="zh-CN" altLang="en-US" dirty="0"/>
              <a:t>专业 </a:t>
            </a:r>
            <a:r>
              <a:rPr lang="en-US" altLang="zh-CN" dirty="0" err="1"/>
              <a:t>Oracle+R</a:t>
            </a:r>
            <a:endParaRPr lang="zh-CN" altLang="en-US" dirty="0"/>
          </a:p>
        </p:txBody>
      </p:sp>
    </p:spTree>
    <p:extLst>
      <p:ext uri="{BB962C8B-B14F-4D97-AF65-F5344CB8AC3E}">
        <p14:creationId xmlns:p14="http://schemas.microsoft.com/office/powerpoint/2010/main" val="8084520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03DCEE-0F18-0652-6386-BB7E072DE1D4}"/>
              </a:ext>
            </a:extLst>
          </p:cNvPr>
          <p:cNvSpPr>
            <a:spLocks noGrp="1"/>
          </p:cNvSpPr>
          <p:nvPr>
            <p:ph type="title"/>
          </p:nvPr>
        </p:nvSpPr>
        <p:spPr/>
        <p:txBody>
          <a:bodyPr>
            <a:normAutofit/>
          </a:bodyPr>
          <a:lstStyle/>
          <a:p>
            <a:r>
              <a:rPr lang="en-US" altLang="zh-CN" dirty="0"/>
              <a:t>1.3</a:t>
            </a:r>
            <a:r>
              <a:rPr lang="zh-CN" altLang="en-US" dirty="0"/>
              <a:t> </a:t>
            </a:r>
            <a:r>
              <a:rPr lang="zh-CN" baseline="0" dirty="0"/>
              <a:t>数理统计分析</a:t>
            </a:r>
            <a:r>
              <a:rPr lang="en-US" baseline="0" dirty="0"/>
              <a:t>R</a:t>
            </a:r>
            <a:r>
              <a:rPr lang="zh-CN" baseline="0" dirty="0"/>
              <a:t>语言简介</a:t>
            </a:r>
            <a:r>
              <a:rPr lang="zh-CN" altLang="en-US" dirty="0"/>
              <a:t> </a:t>
            </a:r>
            <a:endParaRPr lang="en-CN" dirty="0"/>
          </a:p>
        </p:txBody>
      </p:sp>
      <p:sp>
        <p:nvSpPr>
          <p:cNvPr id="3" name="Content Placeholder 2">
            <a:extLst>
              <a:ext uri="{FF2B5EF4-FFF2-40B4-BE49-F238E27FC236}">
                <a16:creationId xmlns:a16="http://schemas.microsoft.com/office/drawing/2014/main" id="{0F4A4592-934C-DF54-DE85-3832E323F0FA}"/>
              </a:ext>
            </a:extLst>
          </p:cNvPr>
          <p:cNvSpPr>
            <a:spLocks noGrp="1"/>
          </p:cNvSpPr>
          <p:nvPr>
            <p:ph idx="1"/>
          </p:nvPr>
        </p:nvSpPr>
        <p:spPr/>
        <p:txBody>
          <a:bodyPr/>
          <a:lstStyle/>
          <a:p>
            <a:pPr marL="0" indent="457200">
              <a:buNone/>
            </a:pPr>
            <a:endParaRPr lang="en-US" altLang="zh-CN" dirty="0"/>
          </a:p>
          <a:p>
            <a:pPr marL="0" indent="457200">
              <a:buNone/>
            </a:pPr>
            <a:r>
              <a:rPr lang="en-US" altLang="zh-CN" dirty="0"/>
              <a:t>R</a:t>
            </a:r>
            <a:r>
              <a:rPr lang="zh-CN" altLang="en-US" dirty="0"/>
              <a:t>语言是一种为统计计算和图形显示而设计的语言环境，是贝尔实验室</a:t>
            </a:r>
            <a:r>
              <a:rPr lang="en-US" altLang="zh-CN" dirty="0"/>
              <a:t>(Bell Laboratories)</a:t>
            </a:r>
            <a:r>
              <a:rPr lang="zh-CN" altLang="en-US" dirty="0"/>
              <a:t>的 </a:t>
            </a:r>
            <a:r>
              <a:rPr lang="en-US" altLang="zh-CN" dirty="0"/>
              <a:t>Rick Becker </a:t>
            </a:r>
            <a:r>
              <a:rPr lang="zh-CN" altLang="en-US" dirty="0"/>
              <a:t>、</a:t>
            </a:r>
            <a:r>
              <a:rPr lang="en-US" altLang="zh-CN" dirty="0"/>
              <a:t>John Chambers </a:t>
            </a:r>
            <a:r>
              <a:rPr lang="zh-CN" altLang="en-US" dirty="0"/>
              <a:t>和 </a:t>
            </a:r>
            <a:r>
              <a:rPr lang="en-US" altLang="zh-CN" dirty="0"/>
              <a:t>Allan Wilks </a:t>
            </a:r>
            <a:r>
              <a:rPr lang="zh-CN" altLang="en-US" dirty="0"/>
              <a:t>开发的</a:t>
            </a:r>
            <a:r>
              <a:rPr lang="en-US" altLang="zh-CN" dirty="0"/>
              <a:t>S</a:t>
            </a:r>
            <a:r>
              <a:rPr lang="zh-CN" altLang="en-US" dirty="0"/>
              <a:t>语言的一种实现提供了一系列统计和图形显示工具。</a:t>
            </a:r>
            <a:endParaRPr lang="en-US" altLang="zh-CN" dirty="0"/>
          </a:p>
          <a:p>
            <a:pPr marL="0" indent="457200">
              <a:buNone/>
            </a:pPr>
            <a:r>
              <a:rPr lang="en-US" altLang="zh-CN" dirty="0"/>
              <a:t>R</a:t>
            </a:r>
            <a:r>
              <a:rPr lang="zh-CN" altLang="en-US" dirty="0"/>
              <a:t>语言的创始人 </a:t>
            </a:r>
            <a:r>
              <a:rPr lang="en-US" altLang="zh-CN" dirty="0"/>
              <a:t>Robert Gentleman</a:t>
            </a:r>
            <a:r>
              <a:rPr lang="zh-CN" altLang="en-US" dirty="0"/>
              <a:t>和</a:t>
            </a:r>
            <a:r>
              <a:rPr lang="en-US" altLang="zh-CN" dirty="0"/>
              <a:t>Ross Ihaka,</a:t>
            </a:r>
            <a:r>
              <a:rPr lang="zh-CN" altLang="en-US" dirty="0"/>
              <a:t>由于这两位“</a:t>
            </a:r>
            <a:r>
              <a:rPr lang="en-US" altLang="zh-CN" dirty="0"/>
              <a:t>R</a:t>
            </a:r>
            <a:r>
              <a:rPr lang="zh-CN" altLang="en-US" dirty="0"/>
              <a:t>之父”的名字都是以</a:t>
            </a:r>
            <a:r>
              <a:rPr lang="en-US" altLang="zh-CN" dirty="0"/>
              <a:t>R</a:t>
            </a:r>
            <a:r>
              <a:rPr lang="zh-CN" altLang="en-US" dirty="0"/>
              <a:t>开头，所以就称之为</a:t>
            </a:r>
            <a:r>
              <a:rPr lang="en-US" altLang="zh-CN" dirty="0"/>
              <a:t>R</a:t>
            </a:r>
            <a:r>
              <a:rPr lang="zh-CN" altLang="en-US" dirty="0"/>
              <a:t>语言。</a:t>
            </a:r>
            <a:endParaRPr lang="en-CN" dirty="0"/>
          </a:p>
        </p:txBody>
      </p:sp>
      <p:pic>
        <p:nvPicPr>
          <p:cNvPr id="5" name="图片 4" descr="卡通人物&#10;&#10;中度可信度描述已自动生成">
            <a:extLst>
              <a:ext uri="{FF2B5EF4-FFF2-40B4-BE49-F238E27FC236}">
                <a16:creationId xmlns:a16="http://schemas.microsoft.com/office/drawing/2014/main" id="{30278241-F042-57A9-74FE-5D8823E906C7}"/>
              </a:ext>
            </a:extLst>
          </p:cNvPr>
          <p:cNvPicPr>
            <a:picLocks noChangeAspect="1"/>
          </p:cNvPicPr>
          <p:nvPr/>
        </p:nvPicPr>
        <p:blipFill>
          <a:blip r:embed="rId2"/>
          <a:stretch>
            <a:fillRect/>
          </a:stretch>
        </p:blipFill>
        <p:spPr>
          <a:xfrm>
            <a:off x="9348461" y="4924280"/>
            <a:ext cx="1720204" cy="1330470"/>
          </a:xfrm>
          <a:prstGeom prst="rect">
            <a:avLst/>
          </a:prstGeom>
        </p:spPr>
      </p:pic>
    </p:spTree>
    <p:extLst>
      <p:ext uri="{BB962C8B-B14F-4D97-AF65-F5344CB8AC3E}">
        <p14:creationId xmlns:p14="http://schemas.microsoft.com/office/powerpoint/2010/main" val="4287601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03DCEE-0F18-0652-6386-BB7E072DE1D4}"/>
              </a:ext>
            </a:extLst>
          </p:cNvPr>
          <p:cNvSpPr>
            <a:spLocks noGrp="1"/>
          </p:cNvSpPr>
          <p:nvPr>
            <p:ph type="title"/>
          </p:nvPr>
        </p:nvSpPr>
        <p:spPr/>
        <p:txBody>
          <a:bodyPr>
            <a:normAutofit fontScale="90000"/>
          </a:bodyPr>
          <a:lstStyle/>
          <a:p>
            <a:r>
              <a:rPr lang="en-US" altLang="zh-CN" sz="4400" dirty="0"/>
              <a:t>1.3</a:t>
            </a:r>
            <a:r>
              <a:rPr lang="zh-CN" altLang="en-US" sz="4400" dirty="0"/>
              <a:t> </a:t>
            </a:r>
            <a:r>
              <a:rPr lang="zh-CN" sz="4400" baseline="0" dirty="0"/>
              <a:t>数理统计分析</a:t>
            </a:r>
            <a:r>
              <a:rPr lang="en-US" sz="4400" baseline="0" dirty="0"/>
              <a:t>R</a:t>
            </a:r>
            <a:r>
              <a:rPr lang="zh-CN" sz="4400" baseline="0" dirty="0"/>
              <a:t>语言简介</a:t>
            </a:r>
            <a:br>
              <a:rPr lang="en-US" altLang="zh-CN" sz="4000" baseline="0" dirty="0"/>
            </a:br>
            <a:r>
              <a:rPr lang="en-US" altLang="zh-CN" sz="4000" baseline="0" dirty="0"/>
              <a:t>1.3.1 </a:t>
            </a:r>
            <a:r>
              <a:rPr lang="zh-CN" altLang="en-US" sz="4000" baseline="0" dirty="0"/>
              <a:t>什么是</a:t>
            </a:r>
            <a:r>
              <a:rPr lang="en-US" altLang="zh-CN" sz="4000" baseline="0" dirty="0"/>
              <a:t>R</a:t>
            </a:r>
            <a:r>
              <a:rPr lang="zh-CN" altLang="en-US" sz="4000" baseline="0" dirty="0"/>
              <a:t>语言</a:t>
            </a:r>
            <a:endParaRPr lang="en-CN" sz="4000" dirty="0"/>
          </a:p>
        </p:txBody>
      </p:sp>
      <p:sp>
        <p:nvSpPr>
          <p:cNvPr id="3" name="Content Placeholder 2">
            <a:extLst>
              <a:ext uri="{FF2B5EF4-FFF2-40B4-BE49-F238E27FC236}">
                <a16:creationId xmlns:a16="http://schemas.microsoft.com/office/drawing/2014/main" id="{0F4A4592-934C-DF54-DE85-3832E323F0FA}"/>
              </a:ext>
            </a:extLst>
          </p:cNvPr>
          <p:cNvSpPr>
            <a:spLocks noGrp="1"/>
          </p:cNvSpPr>
          <p:nvPr>
            <p:ph idx="1"/>
          </p:nvPr>
        </p:nvSpPr>
        <p:spPr>
          <a:xfrm>
            <a:off x="777240" y="1825624"/>
            <a:ext cx="11294110" cy="5032375"/>
          </a:xfrm>
        </p:spPr>
        <p:txBody>
          <a:bodyPr>
            <a:normAutofit lnSpcReduction="10000"/>
          </a:bodyPr>
          <a:lstStyle/>
          <a:p>
            <a:pPr marL="0" indent="0">
              <a:buNone/>
            </a:pPr>
            <a:r>
              <a:rPr lang="en-US" altLang="zh-CN" dirty="0"/>
              <a:t>R</a:t>
            </a:r>
            <a:r>
              <a:rPr lang="zh-CN" altLang="en-US" dirty="0"/>
              <a:t>语言是一组数据操作、统计计算和图形绘制工具的整合包。其特色在于：</a:t>
            </a:r>
            <a:endParaRPr lang="en-US" altLang="zh-CN" dirty="0"/>
          </a:p>
          <a:p>
            <a:pPr lvl="1"/>
            <a:r>
              <a:rPr lang="zh-CN" altLang="en-US" dirty="0"/>
              <a:t>有效的数据处理和保存机制。</a:t>
            </a:r>
            <a:endParaRPr lang="en-US" altLang="zh-CN" dirty="0"/>
          </a:p>
          <a:p>
            <a:pPr lvl="1"/>
            <a:r>
              <a:rPr lang="zh-CN" altLang="en-US" dirty="0"/>
              <a:t>拥有一整套数组和矩阵的操作运算符。</a:t>
            </a:r>
            <a:endParaRPr lang="en-US" altLang="zh-CN" dirty="0"/>
          </a:p>
          <a:p>
            <a:pPr lvl="1"/>
            <a:r>
              <a:rPr lang="zh-CN" altLang="en-US" dirty="0"/>
              <a:t>一系列连贯而又完整的数据分析中间工具。</a:t>
            </a:r>
            <a:endParaRPr lang="en-US" altLang="zh-CN" dirty="0"/>
          </a:p>
          <a:p>
            <a:pPr lvl="1"/>
            <a:r>
              <a:rPr lang="zh-CN" altLang="en-US" dirty="0"/>
              <a:t>图形统计可以对数据直接进行分析和显示，可用于多种图形设备。</a:t>
            </a:r>
            <a:endParaRPr lang="en-US" altLang="zh-CN" dirty="0"/>
          </a:p>
          <a:p>
            <a:pPr lvl="1"/>
            <a:r>
              <a:rPr lang="zh-CN" altLang="en-US" dirty="0"/>
              <a:t>一种相当完善、简洁和高效的程序设计语言。它包括条件语句、循环语句、</a:t>
            </a:r>
            <a:r>
              <a:rPr lang="en-US" altLang="zh-CN" dirty="0"/>
              <a:t>(5)</a:t>
            </a:r>
            <a:r>
              <a:rPr lang="zh-CN" altLang="en-US" dirty="0"/>
              <a:t>用户自定义的递归函数以及输入输出接口。</a:t>
            </a:r>
            <a:endParaRPr lang="en-US" altLang="zh-CN" dirty="0"/>
          </a:p>
          <a:p>
            <a:pPr lvl="1"/>
            <a:r>
              <a:rPr lang="en-US" altLang="zh-CN" dirty="0"/>
              <a:t>R</a:t>
            </a:r>
            <a:r>
              <a:rPr lang="zh-CN" altLang="en-US" dirty="0"/>
              <a:t>语言是彻底面向对象的统计编程语言。</a:t>
            </a:r>
            <a:endParaRPr lang="en-US" altLang="zh-CN" dirty="0"/>
          </a:p>
          <a:p>
            <a:pPr lvl="1"/>
            <a:r>
              <a:rPr lang="en-US" altLang="zh-CN" dirty="0"/>
              <a:t>R</a:t>
            </a:r>
            <a:r>
              <a:rPr lang="zh-CN" altLang="en-US" dirty="0"/>
              <a:t>语言和其他编程语言、数据库之间有很好的接口。</a:t>
            </a:r>
            <a:endParaRPr lang="en-US" altLang="zh-CN" dirty="0"/>
          </a:p>
          <a:p>
            <a:pPr lvl="1"/>
            <a:r>
              <a:rPr lang="en-US" altLang="zh-CN" dirty="0"/>
              <a:t>R</a:t>
            </a:r>
            <a:r>
              <a:rPr lang="zh-CN" altLang="en-US" dirty="0"/>
              <a:t>语言是自由软件，可以放心大胆的使用，但其功能不比任何其他同类软件差。</a:t>
            </a:r>
            <a:r>
              <a:rPr lang="en-US" altLang="zh-CN" dirty="0"/>
              <a:t>R</a:t>
            </a:r>
            <a:r>
              <a:rPr lang="zh-CN" altLang="en-US" dirty="0"/>
              <a:t>语言具有丰富的网上资源，更为重要一点的是</a:t>
            </a:r>
            <a:r>
              <a:rPr lang="en-US" altLang="zh-CN" dirty="0"/>
              <a:t>R</a:t>
            </a:r>
            <a:r>
              <a:rPr lang="zh-CN" altLang="en-US" dirty="0"/>
              <a:t>提供了非常丰富的程序包。</a:t>
            </a:r>
            <a:endParaRPr lang="en-US" altLang="zh-CN" dirty="0"/>
          </a:p>
        </p:txBody>
      </p:sp>
      <p:pic>
        <p:nvPicPr>
          <p:cNvPr id="5" name="图片 4" descr="卡通人物&#10;&#10;中度可信度描述已自动生成">
            <a:extLst>
              <a:ext uri="{FF2B5EF4-FFF2-40B4-BE49-F238E27FC236}">
                <a16:creationId xmlns:a16="http://schemas.microsoft.com/office/drawing/2014/main" id="{30278241-F042-57A9-74FE-5D8823E906C7}"/>
              </a:ext>
            </a:extLst>
          </p:cNvPr>
          <p:cNvPicPr>
            <a:picLocks noChangeAspect="1"/>
          </p:cNvPicPr>
          <p:nvPr/>
        </p:nvPicPr>
        <p:blipFill>
          <a:blip r:embed="rId2"/>
          <a:stretch>
            <a:fillRect/>
          </a:stretch>
        </p:blipFill>
        <p:spPr>
          <a:xfrm>
            <a:off x="8967461" y="360218"/>
            <a:ext cx="1720204" cy="1330470"/>
          </a:xfrm>
          <a:prstGeom prst="rect">
            <a:avLst/>
          </a:prstGeom>
        </p:spPr>
      </p:pic>
    </p:spTree>
    <p:extLst>
      <p:ext uri="{BB962C8B-B14F-4D97-AF65-F5344CB8AC3E}">
        <p14:creationId xmlns:p14="http://schemas.microsoft.com/office/powerpoint/2010/main" val="17931304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03DCEE-0F18-0652-6386-BB7E072DE1D4}"/>
              </a:ext>
            </a:extLst>
          </p:cNvPr>
          <p:cNvSpPr>
            <a:spLocks noGrp="1"/>
          </p:cNvSpPr>
          <p:nvPr>
            <p:ph type="title"/>
          </p:nvPr>
        </p:nvSpPr>
        <p:spPr/>
        <p:txBody>
          <a:bodyPr>
            <a:normAutofit fontScale="90000"/>
          </a:bodyPr>
          <a:lstStyle/>
          <a:p>
            <a:r>
              <a:rPr lang="en-US" altLang="zh-CN" sz="4400" dirty="0"/>
              <a:t>1.3</a:t>
            </a:r>
            <a:r>
              <a:rPr lang="zh-CN" altLang="en-US" sz="4400" dirty="0"/>
              <a:t> </a:t>
            </a:r>
            <a:r>
              <a:rPr lang="zh-CN" sz="4400" baseline="0" dirty="0"/>
              <a:t>数理统计分析</a:t>
            </a:r>
            <a:r>
              <a:rPr lang="en-US" sz="4400" baseline="0" dirty="0"/>
              <a:t>R</a:t>
            </a:r>
            <a:r>
              <a:rPr lang="zh-CN" sz="4400" baseline="0" dirty="0"/>
              <a:t>语言简介</a:t>
            </a:r>
            <a:br>
              <a:rPr lang="en-US" altLang="zh-CN" sz="4000" baseline="0" dirty="0"/>
            </a:br>
            <a:r>
              <a:rPr lang="en-US" altLang="zh-CN" sz="4000" baseline="0" dirty="0"/>
              <a:t>1.3.2 </a:t>
            </a:r>
            <a:r>
              <a:rPr lang="zh-CN" altLang="en-US" sz="4000" baseline="0" dirty="0"/>
              <a:t>为什么要用</a:t>
            </a:r>
            <a:r>
              <a:rPr lang="en-US" altLang="zh-CN" sz="4000" baseline="0" dirty="0"/>
              <a:t>R</a:t>
            </a:r>
            <a:r>
              <a:rPr lang="zh-CN" altLang="en-US" sz="4000" baseline="0" dirty="0"/>
              <a:t>语言</a:t>
            </a:r>
            <a:endParaRPr lang="en-CN" sz="4000" dirty="0"/>
          </a:p>
        </p:txBody>
      </p:sp>
      <p:sp>
        <p:nvSpPr>
          <p:cNvPr id="3" name="Content Placeholder 2">
            <a:extLst>
              <a:ext uri="{FF2B5EF4-FFF2-40B4-BE49-F238E27FC236}">
                <a16:creationId xmlns:a16="http://schemas.microsoft.com/office/drawing/2014/main" id="{0F4A4592-934C-DF54-DE85-3832E323F0FA}"/>
              </a:ext>
            </a:extLst>
          </p:cNvPr>
          <p:cNvSpPr>
            <a:spLocks noGrp="1"/>
          </p:cNvSpPr>
          <p:nvPr>
            <p:ph idx="1"/>
          </p:nvPr>
        </p:nvSpPr>
        <p:spPr>
          <a:xfrm>
            <a:off x="777240" y="1825624"/>
            <a:ext cx="11294110" cy="5032375"/>
          </a:xfrm>
        </p:spPr>
        <p:txBody>
          <a:bodyPr>
            <a:normAutofit/>
          </a:bodyPr>
          <a:lstStyle/>
          <a:p>
            <a:pPr marL="0" indent="457200">
              <a:buNone/>
            </a:pPr>
            <a:r>
              <a:rPr lang="zh-CN" altLang="en-US" dirty="0"/>
              <a:t>随着计算机技术的迅速发展，现代统计方法解决问题能力的深度和广度都有了很大的拓展。而统计软件正是我们应用统计方法不可或缺的工具。统计软件随着计算机技术和统计技术的发展不断推陈出新，名目繁多，各具特色，令人有无所适从之感。随着全球对知识产权保护要求的不断提高，现在的开放源代码逐渐开始形成一种市场，</a:t>
            </a:r>
            <a:r>
              <a:rPr lang="en-US" altLang="zh-CN" dirty="0"/>
              <a:t>R</a:t>
            </a:r>
            <a:r>
              <a:rPr lang="zh-CN" altLang="en-US" dirty="0"/>
              <a:t>语言正是在这个大背景下发展起来的，以</a:t>
            </a:r>
            <a:r>
              <a:rPr lang="en-US" altLang="zh-CN" dirty="0"/>
              <a:t>S</a:t>
            </a:r>
            <a:r>
              <a:rPr lang="zh-CN" altLang="en-US" dirty="0"/>
              <a:t>语言环境为基础的</a:t>
            </a:r>
            <a:r>
              <a:rPr lang="en-US" altLang="zh-CN" dirty="0"/>
              <a:t>R</a:t>
            </a:r>
            <a:r>
              <a:rPr lang="zh-CN" altLang="en-US" dirty="0"/>
              <a:t>语言由于其鲜明的特色一出现就受到了统计专业人士的青睐，成为国外大学里相当标准的统计软件。</a:t>
            </a:r>
            <a:endParaRPr lang="en-US" altLang="zh-CN" dirty="0"/>
          </a:p>
        </p:txBody>
      </p:sp>
      <p:pic>
        <p:nvPicPr>
          <p:cNvPr id="5" name="图片 4" descr="卡通人物&#10;&#10;中度可信度描述已自动生成">
            <a:extLst>
              <a:ext uri="{FF2B5EF4-FFF2-40B4-BE49-F238E27FC236}">
                <a16:creationId xmlns:a16="http://schemas.microsoft.com/office/drawing/2014/main" id="{30278241-F042-57A9-74FE-5D8823E906C7}"/>
              </a:ext>
            </a:extLst>
          </p:cNvPr>
          <p:cNvPicPr>
            <a:picLocks noChangeAspect="1"/>
          </p:cNvPicPr>
          <p:nvPr/>
        </p:nvPicPr>
        <p:blipFill>
          <a:blip r:embed="rId2"/>
          <a:stretch>
            <a:fillRect/>
          </a:stretch>
        </p:blipFill>
        <p:spPr>
          <a:xfrm>
            <a:off x="8967461" y="360218"/>
            <a:ext cx="1720204" cy="1330470"/>
          </a:xfrm>
          <a:prstGeom prst="rect">
            <a:avLst/>
          </a:prstGeom>
        </p:spPr>
      </p:pic>
    </p:spTree>
    <p:extLst>
      <p:ext uri="{BB962C8B-B14F-4D97-AF65-F5344CB8AC3E}">
        <p14:creationId xmlns:p14="http://schemas.microsoft.com/office/powerpoint/2010/main" val="20744865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03DCEE-0F18-0652-6386-BB7E072DE1D4}"/>
              </a:ext>
            </a:extLst>
          </p:cNvPr>
          <p:cNvSpPr>
            <a:spLocks noGrp="1"/>
          </p:cNvSpPr>
          <p:nvPr>
            <p:ph type="title"/>
          </p:nvPr>
        </p:nvSpPr>
        <p:spPr/>
        <p:txBody>
          <a:bodyPr>
            <a:normAutofit fontScale="90000"/>
          </a:bodyPr>
          <a:lstStyle/>
          <a:p>
            <a:r>
              <a:rPr lang="en-US" altLang="zh-CN" sz="4400" dirty="0"/>
              <a:t>1.3</a:t>
            </a:r>
            <a:r>
              <a:rPr lang="zh-CN" altLang="en-US" sz="4400" dirty="0"/>
              <a:t> </a:t>
            </a:r>
            <a:r>
              <a:rPr lang="zh-CN" sz="4400" baseline="0" dirty="0"/>
              <a:t>数理统计分析</a:t>
            </a:r>
            <a:r>
              <a:rPr lang="en-US" sz="4400" baseline="0" dirty="0"/>
              <a:t>R</a:t>
            </a:r>
            <a:r>
              <a:rPr lang="zh-CN" sz="4400" baseline="0" dirty="0"/>
              <a:t>语言简介</a:t>
            </a:r>
            <a:br>
              <a:rPr lang="en-US" altLang="zh-CN" sz="4000" baseline="0" dirty="0"/>
            </a:br>
            <a:r>
              <a:rPr lang="en-US" altLang="zh-CN" sz="4000" baseline="0" dirty="0"/>
              <a:t>1.3.2 </a:t>
            </a:r>
            <a:r>
              <a:rPr lang="zh-CN" altLang="en-US" sz="4000" baseline="0" dirty="0"/>
              <a:t>为什么要用</a:t>
            </a:r>
            <a:r>
              <a:rPr lang="en-US" altLang="zh-CN" sz="4000" baseline="0" dirty="0"/>
              <a:t>R</a:t>
            </a:r>
            <a:r>
              <a:rPr lang="zh-CN" altLang="en-US" sz="4000" baseline="0" dirty="0"/>
              <a:t>语言</a:t>
            </a:r>
            <a:endParaRPr lang="en-CN" sz="4000" dirty="0"/>
          </a:p>
        </p:txBody>
      </p:sp>
      <p:sp>
        <p:nvSpPr>
          <p:cNvPr id="3" name="Content Placeholder 2">
            <a:extLst>
              <a:ext uri="{FF2B5EF4-FFF2-40B4-BE49-F238E27FC236}">
                <a16:creationId xmlns:a16="http://schemas.microsoft.com/office/drawing/2014/main" id="{0F4A4592-934C-DF54-DE85-3832E323F0FA}"/>
              </a:ext>
            </a:extLst>
          </p:cNvPr>
          <p:cNvSpPr>
            <a:spLocks noGrp="1"/>
          </p:cNvSpPr>
          <p:nvPr>
            <p:ph idx="1"/>
          </p:nvPr>
        </p:nvSpPr>
        <p:spPr>
          <a:xfrm>
            <a:off x="777240" y="1825624"/>
            <a:ext cx="4110524" cy="5032375"/>
          </a:xfrm>
        </p:spPr>
        <p:txBody>
          <a:bodyPr>
            <a:normAutofit/>
          </a:bodyPr>
          <a:lstStyle/>
          <a:p>
            <a:pPr marL="0" indent="457200">
              <a:buNone/>
            </a:pPr>
            <a:r>
              <a:rPr lang="en-US" altLang="zh-CN" dirty="0"/>
              <a:t>R</a:t>
            </a:r>
            <a:r>
              <a:rPr lang="zh-CN" altLang="en-US" dirty="0"/>
              <a:t>语言最大也是其成为最流行的数据分析软件的特点就是其包含有很大的扩展包及拥有方便的二次开发功能。</a:t>
            </a:r>
            <a:endParaRPr lang="en-US" altLang="zh-CN" dirty="0"/>
          </a:p>
          <a:p>
            <a:pPr marL="0" indent="457200">
              <a:buNone/>
            </a:pPr>
            <a:r>
              <a:rPr lang="zh-CN" altLang="en-US" dirty="0"/>
              <a:t>标准</a:t>
            </a:r>
            <a:r>
              <a:rPr lang="en-US" altLang="zh-CN" dirty="0"/>
              <a:t>(</a:t>
            </a:r>
            <a:r>
              <a:rPr lang="zh-CN" altLang="en-US" dirty="0"/>
              <a:t>基本</a:t>
            </a:r>
            <a:r>
              <a:rPr lang="en-US" altLang="zh-CN" dirty="0"/>
              <a:t>)</a:t>
            </a:r>
            <a:r>
              <a:rPr lang="zh-CN" altLang="en-US" dirty="0"/>
              <a:t>包构成</a:t>
            </a:r>
            <a:r>
              <a:rPr lang="en-US" altLang="zh-CN" dirty="0"/>
              <a:t>R</a:t>
            </a:r>
            <a:r>
              <a:rPr lang="zh-CN" altLang="en-US" dirty="0"/>
              <a:t>源代码的一个重要部分。它们包括允许</a:t>
            </a:r>
            <a:r>
              <a:rPr lang="en-US" altLang="zh-CN" dirty="0"/>
              <a:t>R</a:t>
            </a:r>
            <a:r>
              <a:rPr lang="zh-CN" altLang="en-US" dirty="0"/>
              <a:t>工作的的基本函数和本文档中描述的数据集，标准统计和图形工具。</a:t>
            </a:r>
            <a:endParaRPr lang="en-US" altLang="zh-CN" dirty="0"/>
          </a:p>
        </p:txBody>
      </p:sp>
      <p:pic>
        <p:nvPicPr>
          <p:cNvPr id="5" name="图片 4" descr="卡通人物&#10;&#10;中度可信度描述已自动生成">
            <a:extLst>
              <a:ext uri="{FF2B5EF4-FFF2-40B4-BE49-F238E27FC236}">
                <a16:creationId xmlns:a16="http://schemas.microsoft.com/office/drawing/2014/main" id="{30278241-F042-57A9-74FE-5D8823E906C7}"/>
              </a:ext>
            </a:extLst>
          </p:cNvPr>
          <p:cNvPicPr>
            <a:picLocks noChangeAspect="1"/>
          </p:cNvPicPr>
          <p:nvPr/>
        </p:nvPicPr>
        <p:blipFill>
          <a:blip r:embed="rId2"/>
          <a:stretch>
            <a:fillRect/>
          </a:stretch>
        </p:blipFill>
        <p:spPr>
          <a:xfrm>
            <a:off x="8967461" y="360218"/>
            <a:ext cx="1720204" cy="1330470"/>
          </a:xfrm>
          <a:prstGeom prst="rect">
            <a:avLst/>
          </a:prstGeom>
        </p:spPr>
      </p:pic>
      <p:pic>
        <p:nvPicPr>
          <p:cNvPr id="4" name="图片 3">
            <a:extLst>
              <a:ext uri="{FF2B5EF4-FFF2-40B4-BE49-F238E27FC236}">
                <a16:creationId xmlns:a16="http://schemas.microsoft.com/office/drawing/2014/main" id="{F2CE0E75-73DA-B807-4C02-4EBB24D2D043}"/>
              </a:ext>
            </a:extLst>
          </p:cNvPr>
          <p:cNvPicPr>
            <a:picLocks noChangeAspect="1"/>
          </p:cNvPicPr>
          <p:nvPr/>
        </p:nvPicPr>
        <p:blipFill>
          <a:blip r:embed="rId3"/>
          <a:stretch>
            <a:fillRect/>
          </a:stretch>
        </p:blipFill>
        <p:spPr>
          <a:xfrm>
            <a:off x="4999598" y="1771233"/>
            <a:ext cx="6942546" cy="5031238"/>
          </a:xfrm>
          <a:prstGeom prst="rect">
            <a:avLst/>
          </a:prstGeom>
        </p:spPr>
      </p:pic>
    </p:spTree>
    <p:extLst>
      <p:ext uri="{BB962C8B-B14F-4D97-AF65-F5344CB8AC3E}">
        <p14:creationId xmlns:p14="http://schemas.microsoft.com/office/powerpoint/2010/main" val="13852823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3B739BF-52FC-4875-B392-4044CC04F0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3AA1CAD8-1CD4-40E6-B88B-9D4FF5C3D0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grpSp>
        <p:nvGrpSpPr>
          <p:cNvPr id="13" name="decorative circles">
            <a:extLst>
              <a:ext uri="{FF2B5EF4-FFF2-40B4-BE49-F238E27FC236}">
                <a16:creationId xmlns:a16="http://schemas.microsoft.com/office/drawing/2014/main" id="{0D65577D-83CF-47FA-954E-60C70AFDBB2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2361" y="253193"/>
            <a:ext cx="11801644" cy="6229550"/>
            <a:chOff x="162361" y="253193"/>
            <a:chExt cx="11801644" cy="6229550"/>
          </a:xfrm>
        </p:grpSpPr>
        <p:sp>
          <p:nvSpPr>
            <p:cNvPr id="14" name="Oval 13">
              <a:extLst>
                <a:ext uri="{FF2B5EF4-FFF2-40B4-BE49-F238E27FC236}">
                  <a16:creationId xmlns:a16="http://schemas.microsoft.com/office/drawing/2014/main" id="{54D2C49A-33C3-4048-8267-6907CA6227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0439" y="253193"/>
              <a:ext cx="150552" cy="150552"/>
            </a:xfrm>
            <a:prstGeom prst="ellipse">
              <a:avLst/>
            </a:prstGeom>
            <a:solidFill>
              <a:srgbClr val="9744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F65CBEB7-29CF-4F21-ABB7-012581304C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53890" y="554418"/>
              <a:ext cx="466441" cy="466441"/>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9C900504-84D3-4813-B737-775C16F8F9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41343" y="299808"/>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C54A3D21-5E60-4B25-890E-FA22F16436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2361" y="366560"/>
              <a:ext cx="309716" cy="309716"/>
            </a:xfrm>
            <a:prstGeom prst="ellipse">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7F04BF80-E9DB-4641-8EA2-51698324F1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850638" y="5886224"/>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234395B9-3F83-49A4-9275-0A315D88F5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35072" y="6176963"/>
              <a:ext cx="305780" cy="305780"/>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0E7ABD02-CD92-4D6C-B4BA-984D6688F5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9653" y="5965616"/>
              <a:ext cx="113367" cy="11336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3FA40F3C-FCD9-1D66-2267-61C367D519A4}"/>
              </a:ext>
            </a:extLst>
          </p:cNvPr>
          <p:cNvSpPr>
            <a:spLocks noGrp="1"/>
          </p:cNvSpPr>
          <p:nvPr>
            <p:ph type="title"/>
          </p:nvPr>
        </p:nvSpPr>
        <p:spPr>
          <a:xfrm>
            <a:off x="770878" y="952023"/>
            <a:ext cx="10773422" cy="924681"/>
          </a:xfrm>
        </p:spPr>
        <p:txBody>
          <a:bodyPr anchor="t">
            <a:normAutofit/>
          </a:bodyPr>
          <a:lstStyle/>
          <a:p>
            <a:r>
              <a:rPr lang="zh-CN" altLang="en-US" sz="4400" dirty="0"/>
              <a:t>目录</a:t>
            </a:r>
            <a:endParaRPr lang="en-CN" sz="4400" dirty="0"/>
          </a:p>
        </p:txBody>
      </p:sp>
      <p:graphicFrame>
        <p:nvGraphicFramePr>
          <p:cNvPr id="5" name="Content Placeholder 2">
            <a:extLst>
              <a:ext uri="{FF2B5EF4-FFF2-40B4-BE49-F238E27FC236}">
                <a16:creationId xmlns:a16="http://schemas.microsoft.com/office/drawing/2014/main" id="{BEEA8017-632F-20C1-BD04-4067157BC509}"/>
              </a:ext>
            </a:extLst>
          </p:cNvPr>
          <p:cNvGraphicFramePr>
            <a:graphicFrameLocks noGrp="1"/>
          </p:cNvGraphicFramePr>
          <p:nvPr>
            <p:ph idx="1"/>
            <p:extLst>
              <p:ext uri="{D42A27DB-BD31-4B8C-83A1-F6EECF244321}">
                <p14:modId xmlns:p14="http://schemas.microsoft.com/office/powerpoint/2010/main" val="2406689609"/>
              </p:ext>
            </p:extLst>
          </p:nvPr>
        </p:nvGraphicFramePr>
        <p:xfrm>
          <a:off x="777875" y="2142700"/>
          <a:ext cx="10842456" cy="403426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360585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03DCEE-0F18-0652-6386-BB7E072DE1D4}"/>
              </a:ext>
            </a:extLst>
          </p:cNvPr>
          <p:cNvSpPr>
            <a:spLocks noGrp="1"/>
          </p:cNvSpPr>
          <p:nvPr>
            <p:ph type="title"/>
          </p:nvPr>
        </p:nvSpPr>
        <p:spPr/>
        <p:txBody>
          <a:bodyPr>
            <a:normAutofit fontScale="90000"/>
          </a:bodyPr>
          <a:lstStyle/>
          <a:p>
            <a:r>
              <a:rPr lang="en-US" altLang="zh-CN" sz="4400" dirty="0"/>
              <a:t>1.3</a:t>
            </a:r>
            <a:r>
              <a:rPr lang="zh-CN" altLang="en-US" sz="4400" dirty="0"/>
              <a:t> </a:t>
            </a:r>
            <a:r>
              <a:rPr lang="zh-CN" sz="4400" baseline="0" dirty="0"/>
              <a:t>数理统计分析</a:t>
            </a:r>
            <a:r>
              <a:rPr lang="en-US" sz="4400" baseline="0" dirty="0"/>
              <a:t>R</a:t>
            </a:r>
            <a:r>
              <a:rPr lang="zh-CN" sz="4400" baseline="0" dirty="0"/>
              <a:t>语言简介</a:t>
            </a:r>
            <a:br>
              <a:rPr lang="en-US" altLang="zh-CN" sz="4000" baseline="0" dirty="0"/>
            </a:br>
            <a:r>
              <a:rPr lang="en-US" altLang="zh-CN" sz="4000" baseline="0" dirty="0"/>
              <a:t>1.3.3 R</a:t>
            </a:r>
            <a:r>
              <a:rPr lang="zh-CN" altLang="en-US" sz="4000" baseline="0" dirty="0"/>
              <a:t>语言的优劣势</a:t>
            </a:r>
            <a:endParaRPr lang="en-CN" sz="4000" dirty="0"/>
          </a:p>
        </p:txBody>
      </p:sp>
      <p:sp>
        <p:nvSpPr>
          <p:cNvPr id="3" name="Content Placeholder 2">
            <a:extLst>
              <a:ext uri="{FF2B5EF4-FFF2-40B4-BE49-F238E27FC236}">
                <a16:creationId xmlns:a16="http://schemas.microsoft.com/office/drawing/2014/main" id="{0F4A4592-934C-DF54-DE85-3832E323F0FA}"/>
              </a:ext>
            </a:extLst>
          </p:cNvPr>
          <p:cNvSpPr>
            <a:spLocks noGrp="1"/>
          </p:cNvSpPr>
          <p:nvPr>
            <p:ph idx="1"/>
          </p:nvPr>
        </p:nvSpPr>
        <p:spPr>
          <a:xfrm>
            <a:off x="777240" y="1825624"/>
            <a:ext cx="10659110" cy="5032375"/>
          </a:xfrm>
        </p:spPr>
        <p:txBody>
          <a:bodyPr>
            <a:normAutofit/>
          </a:bodyPr>
          <a:lstStyle/>
          <a:p>
            <a:pPr marL="0" indent="0">
              <a:buNone/>
            </a:pPr>
            <a:r>
              <a:rPr lang="en-US" altLang="zh-CN" sz="2800" dirty="0">
                <a:solidFill>
                  <a:srgbClr val="0066FF"/>
                </a:solidFill>
              </a:rPr>
              <a:t>R</a:t>
            </a:r>
            <a:r>
              <a:rPr lang="zh-CN" altLang="en-US" sz="2800" dirty="0">
                <a:solidFill>
                  <a:srgbClr val="0066FF"/>
                </a:solidFill>
              </a:rPr>
              <a:t>语言具有以下优势</a:t>
            </a:r>
            <a:r>
              <a:rPr lang="en-US" altLang="zh-CN" sz="2800" dirty="0">
                <a:solidFill>
                  <a:srgbClr val="0066FF"/>
                </a:solidFill>
              </a:rPr>
              <a:t>:</a:t>
            </a:r>
          </a:p>
          <a:p>
            <a:r>
              <a:rPr lang="zh-CN" altLang="en-US" dirty="0"/>
              <a:t>作为一个免费的统计软件，它有</a:t>
            </a:r>
            <a:r>
              <a:rPr lang="en-US" altLang="zh-CN" dirty="0"/>
              <a:t>Unix</a:t>
            </a:r>
            <a:r>
              <a:rPr lang="zh-CN" altLang="en-US" dirty="0"/>
              <a:t>、</a:t>
            </a:r>
            <a:r>
              <a:rPr lang="en-US" altLang="zh-CN" dirty="0"/>
              <a:t>Linux</a:t>
            </a:r>
            <a:r>
              <a:rPr lang="zh-CN" altLang="en-US" dirty="0"/>
              <a:t>、</a:t>
            </a:r>
            <a:r>
              <a:rPr lang="en-US" altLang="zh-CN" dirty="0"/>
              <a:t>MacOS</a:t>
            </a:r>
            <a:r>
              <a:rPr lang="zh-CN" altLang="en-US" dirty="0"/>
              <a:t>和 </a:t>
            </a:r>
            <a:r>
              <a:rPr lang="en-US" altLang="zh-CN" dirty="0"/>
              <a:t>Windows </a:t>
            </a:r>
            <a:r>
              <a:rPr lang="zh-CN" altLang="en-US" dirty="0"/>
              <a:t>版本，均可免费下载和使用。</a:t>
            </a:r>
            <a:endParaRPr lang="en-US" altLang="zh-CN" dirty="0"/>
          </a:p>
          <a:p>
            <a:r>
              <a:rPr lang="zh-CN" altLang="en-US" dirty="0"/>
              <a:t>解决统计软件用于统计学教学和科研中存在的问题。国内目前缺乏适合开展统计分析教学科研的统计分析软件，</a:t>
            </a:r>
            <a:r>
              <a:rPr lang="en-US" altLang="zh-CN" dirty="0"/>
              <a:t>SAS</a:t>
            </a:r>
            <a:r>
              <a:rPr lang="zh-CN" altLang="en-US" dirty="0"/>
              <a:t>、</a:t>
            </a:r>
            <a:r>
              <a:rPr lang="en-US" altLang="zh-CN" dirty="0"/>
              <a:t>SPSS</a:t>
            </a:r>
            <a:r>
              <a:rPr lang="zh-CN" altLang="en-US" dirty="0"/>
              <a:t>、</a:t>
            </a:r>
            <a:r>
              <a:rPr lang="en-US" altLang="zh-CN" dirty="0"/>
              <a:t>S-PLUS</a:t>
            </a:r>
            <a:r>
              <a:rPr lang="zh-CN" altLang="en-US" dirty="0"/>
              <a:t>等统计软件，由于没有版权，需要昂贵的价钱购买，更新很慢，并要大量的维护费用，许多内容与教课书设置不完全一致，学生和研究人员使用较为闲难。</a:t>
            </a:r>
            <a:endParaRPr lang="en-US" altLang="zh-CN" dirty="0"/>
          </a:p>
        </p:txBody>
      </p:sp>
      <p:pic>
        <p:nvPicPr>
          <p:cNvPr id="5" name="图片 4" descr="卡通人物&#10;&#10;中度可信度描述已自动生成">
            <a:extLst>
              <a:ext uri="{FF2B5EF4-FFF2-40B4-BE49-F238E27FC236}">
                <a16:creationId xmlns:a16="http://schemas.microsoft.com/office/drawing/2014/main" id="{30278241-F042-57A9-74FE-5D8823E906C7}"/>
              </a:ext>
            </a:extLst>
          </p:cNvPr>
          <p:cNvPicPr>
            <a:picLocks noChangeAspect="1"/>
          </p:cNvPicPr>
          <p:nvPr/>
        </p:nvPicPr>
        <p:blipFill>
          <a:blip r:embed="rId2"/>
          <a:stretch>
            <a:fillRect/>
          </a:stretch>
        </p:blipFill>
        <p:spPr>
          <a:xfrm>
            <a:off x="8967461" y="360218"/>
            <a:ext cx="1720204" cy="1330470"/>
          </a:xfrm>
          <a:prstGeom prst="rect">
            <a:avLst/>
          </a:prstGeom>
        </p:spPr>
      </p:pic>
    </p:spTree>
    <p:extLst>
      <p:ext uri="{BB962C8B-B14F-4D97-AF65-F5344CB8AC3E}">
        <p14:creationId xmlns:p14="http://schemas.microsoft.com/office/powerpoint/2010/main" val="7489464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03DCEE-0F18-0652-6386-BB7E072DE1D4}"/>
              </a:ext>
            </a:extLst>
          </p:cNvPr>
          <p:cNvSpPr>
            <a:spLocks noGrp="1"/>
          </p:cNvSpPr>
          <p:nvPr>
            <p:ph type="title"/>
          </p:nvPr>
        </p:nvSpPr>
        <p:spPr/>
        <p:txBody>
          <a:bodyPr>
            <a:normAutofit fontScale="90000"/>
          </a:bodyPr>
          <a:lstStyle/>
          <a:p>
            <a:r>
              <a:rPr lang="en-US" altLang="zh-CN" sz="4400" dirty="0"/>
              <a:t>1.3</a:t>
            </a:r>
            <a:r>
              <a:rPr lang="zh-CN" altLang="en-US" sz="4400" dirty="0"/>
              <a:t> </a:t>
            </a:r>
            <a:r>
              <a:rPr lang="zh-CN" sz="4400" baseline="0" dirty="0"/>
              <a:t>数理统计分析</a:t>
            </a:r>
            <a:r>
              <a:rPr lang="en-US" sz="4400" baseline="0" dirty="0"/>
              <a:t>R</a:t>
            </a:r>
            <a:r>
              <a:rPr lang="zh-CN" sz="4400" baseline="0" dirty="0"/>
              <a:t>语言简介</a:t>
            </a:r>
            <a:br>
              <a:rPr lang="en-US" altLang="zh-CN" sz="4000" baseline="0" dirty="0"/>
            </a:br>
            <a:r>
              <a:rPr lang="en-US" altLang="zh-CN" sz="4000" baseline="0" dirty="0"/>
              <a:t>1.3.3 R</a:t>
            </a:r>
            <a:r>
              <a:rPr lang="zh-CN" altLang="en-US" sz="4000" baseline="0" dirty="0"/>
              <a:t>语言的优劣势</a:t>
            </a:r>
            <a:endParaRPr lang="en-CN" sz="4000" dirty="0"/>
          </a:p>
        </p:txBody>
      </p:sp>
      <p:sp>
        <p:nvSpPr>
          <p:cNvPr id="3" name="Content Placeholder 2">
            <a:extLst>
              <a:ext uri="{FF2B5EF4-FFF2-40B4-BE49-F238E27FC236}">
                <a16:creationId xmlns:a16="http://schemas.microsoft.com/office/drawing/2014/main" id="{0F4A4592-934C-DF54-DE85-3832E323F0FA}"/>
              </a:ext>
            </a:extLst>
          </p:cNvPr>
          <p:cNvSpPr>
            <a:spLocks noGrp="1"/>
          </p:cNvSpPr>
          <p:nvPr>
            <p:ph idx="1"/>
          </p:nvPr>
        </p:nvSpPr>
        <p:spPr>
          <a:xfrm>
            <a:off x="777240" y="1825624"/>
            <a:ext cx="10767060" cy="5032375"/>
          </a:xfrm>
        </p:spPr>
        <p:txBody>
          <a:bodyPr>
            <a:normAutofit/>
          </a:bodyPr>
          <a:lstStyle/>
          <a:p>
            <a:pPr marL="0" indent="0">
              <a:buNone/>
            </a:pPr>
            <a:r>
              <a:rPr lang="en-US" altLang="zh-CN" sz="2800" dirty="0">
                <a:solidFill>
                  <a:srgbClr val="0066FF"/>
                </a:solidFill>
              </a:rPr>
              <a:t>R</a:t>
            </a:r>
            <a:r>
              <a:rPr lang="zh-CN" altLang="en-US" sz="2800" dirty="0">
                <a:solidFill>
                  <a:srgbClr val="0066FF"/>
                </a:solidFill>
              </a:rPr>
              <a:t>语言具有以下优势</a:t>
            </a:r>
            <a:r>
              <a:rPr lang="en-US" altLang="zh-CN" sz="2800" dirty="0">
                <a:solidFill>
                  <a:srgbClr val="0066FF"/>
                </a:solidFill>
              </a:rPr>
              <a:t>:</a:t>
            </a:r>
          </a:p>
          <a:p>
            <a:r>
              <a:rPr lang="en-US" altLang="zh-CN" dirty="0"/>
              <a:t>R</a:t>
            </a:r>
            <a:r>
              <a:rPr lang="zh-CN" altLang="en-US" dirty="0"/>
              <a:t>是一套完整的数据处理、计算和绘图软件系统。其功能包括</a:t>
            </a:r>
            <a:r>
              <a:rPr lang="en-US" altLang="zh-CN" dirty="0"/>
              <a:t>:</a:t>
            </a:r>
            <a:r>
              <a:rPr lang="zh-CN" altLang="en-US" dirty="0"/>
              <a:t>数据存储和处理系统；数组运算工具</a:t>
            </a:r>
            <a:r>
              <a:rPr lang="en-US" altLang="zh-CN" dirty="0"/>
              <a:t>(</a:t>
            </a:r>
            <a:r>
              <a:rPr lang="zh-CN" altLang="en-US" dirty="0"/>
              <a:t>其向量、矩阵运算方面功能尤其强大</a:t>
            </a:r>
            <a:r>
              <a:rPr lang="en-US" altLang="zh-CN" dirty="0"/>
              <a:t>);</a:t>
            </a:r>
            <a:r>
              <a:rPr lang="zh-CN" altLang="en-US" dirty="0"/>
              <a:t>完整连贯的统计分析工具</a:t>
            </a:r>
            <a:r>
              <a:rPr lang="en-US" altLang="zh-CN" dirty="0"/>
              <a:t>;</a:t>
            </a:r>
            <a:r>
              <a:rPr lang="zh-CN" altLang="en-US" dirty="0"/>
              <a:t>优秀的统计制图功能</a:t>
            </a:r>
            <a:r>
              <a:rPr lang="en-US" altLang="zh-CN" dirty="0"/>
              <a:t>;</a:t>
            </a:r>
            <a:r>
              <a:rPr lang="zh-CN" altLang="en-US" dirty="0"/>
              <a:t>简便而强大的编程语言：可操纵数据的输入和输出，可实现分支、循环，用户可自定义功能。因此与其说</a:t>
            </a:r>
            <a:r>
              <a:rPr lang="en-US" altLang="zh-CN" dirty="0"/>
              <a:t>R</a:t>
            </a:r>
            <a:r>
              <a:rPr lang="zh-CN" altLang="en-US" dirty="0"/>
              <a:t>是一种统计软件，还不如说</a:t>
            </a:r>
            <a:r>
              <a:rPr lang="en-US" altLang="zh-CN" dirty="0"/>
              <a:t>R</a:t>
            </a:r>
            <a:r>
              <a:rPr lang="zh-CN" altLang="en-US" dirty="0"/>
              <a:t>是一种统计计算的环境，因为</a:t>
            </a:r>
            <a:r>
              <a:rPr lang="en-US" altLang="zh-CN" dirty="0"/>
              <a:t>R</a:t>
            </a:r>
            <a:r>
              <a:rPr lang="zh-CN" altLang="en-US" dirty="0"/>
              <a:t>语言提供了大量的统计程序，使用者只需指定数据库和若干参数便可进行统计分析。</a:t>
            </a:r>
            <a:endParaRPr lang="en-US" altLang="zh-CN" dirty="0"/>
          </a:p>
          <a:p>
            <a:r>
              <a:rPr lang="zh-CN" altLang="en-US" dirty="0"/>
              <a:t>由于</a:t>
            </a:r>
            <a:r>
              <a:rPr lang="en-US" altLang="zh-CN" dirty="0"/>
              <a:t>R</a:t>
            </a:r>
            <a:r>
              <a:rPr lang="zh-CN" altLang="en-US" dirty="0"/>
              <a:t>语言具有强大的编程计算功能和丰富的附加包，使其进行科学研究极其方便，需要哪方面的统计分析，只要调用其相应包即可。</a:t>
            </a:r>
            <a:endParaRPr lang="en-US" altLang="zh-CN" dirty="0"/>
          </a:p>
        </p:txBody>
      </p:sp>
      <p:pic>
        <p:nvPicPr>
          <p:cNvPr id="5" name="图片 4" descr="卡通人物&#10;&#10;中度可信度描述已自动生成">
            <a:extLst>
              <a:ext uri="{FF2B5EF4-FFF2-40B4-BE49-F238E27FC236}">
                <a16:creationId xmlns:a16="http://schemas.microsoft.com/office/drawing/2014/main" id="{30278241-F042-57A9-74FE-5D8823E906C7}"/>
              </a:ext>
            </a:extLst>
          </p:cNvPr>
          <p:cNvPicPr>
            <a:picLocks noChangeAspect="1"/>
          </p:cNvPicPr>
          <p:nvPr/>
        </p:nvPicPr>
        <p:blipFill>
          <a:blip r:embed="rId2"/>
          <a:stretch>
            <a:fillRect/>
          </a:stretch>
        </p:blipFill>
        <p:spPr>
          <a:xfrm>
            <a:off x="8967461" y="360218"/>
            <a:ext cx="1720204" cy="1330470"/>
          </a:xfrm>
          <a:prstGeom prst="rect">
            <a:avLst/>
          </a:prstGeom>
        </p:spPr>
      </p:pic>
    </p:spTree>
    <p:extLst>
      <p:ext uri="{BB962C8B-B14F-4D97-AF65-F5344CB8AC3E}">
        <p14:creationId xmlns:p14="http://schemas.microsoft.com/office/powerpoint/2010/main" val="15815009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03DCEE-0F18-0652-6386-BB7E072DE1D4}"/>
              </a:ext>
            </a:extLst>
          </p:cNvPr>
          <p:cNvSpPr>
            <a:spLocks noGrp="1"/>
          </p:cNvSpPr>
          <p:nvPr>
            <p:ph type="title"/>
          </p:nvPr>
        </p:nvSpPr>
        <p:spPr/>
        <p:txBody>
          <a:bodyPr>
            <a:normAutofit fontScale="90000"/>
          </a:bodyPr>
          <a:lstStyle/>
          <a:p>
            <a:r>
              <a:rPr lang="en-US" altLang="zh-CN" sz="4400" dirty="0"/>
              <a:t>1.3</a:t>
            </a:r>
            <a:r>
              <a:rPr lang="zh-CN" altLang="en-US" sz="4400" dirty="0"/>
              <a:t> </a:t>
            </a:r>
            <a:r>
              <a:rPr lang="zh-CN" sz="4400" baseline="0" dirty="0"/>
              <a:t>数理统计分析</a:t>
            </a:r>
            <a:r>
              <a:rPr lang="en-US" sz="4400" baseline="0" dirty="0"/>
              <a:t>R</a:t>
            </a:r>
            <a:r>
              <a:rPr lang="zh-CN" sz="4400" baseline="0" dirty="0"/>
              <a:t>语言简介</a:t>
            </a:r>
            <a:br>
              <a:rPr lang="en-US" altLang="zh-CN" sz="4000" baseline="0" dirty="0"/>
            </a:br>
            <a:r>
              <a:rPr lang="en-US" altLang="zh-CN" sz="4000" baseline="0" dirty="0"/>
              <a:t>1.3.3 R</a:t>
            </a:r>
            <a:r>
              <a:rPr lang="zh-CN" altLang="en-US" sz="4000" baseline="0" dirty="0"/>
              <a:t>语言的优劣势</a:t>
            </a:r>
            <a:endParaRPr lang="en-CN" sz="4000" dirty="0"/>
          </a:p>
        </p:txBody>
      </p:sp>
      <p:sp>
        <p:nvSpPr>
          <p:cNvPr id="3" name="Content Placeholder 2">
            <a:extLst>
              <a:ext uri="{FF2B5EF4-FFF2-40B4-BE49-F238E27FC236}">
                <a16:creationId xmlns:a16="http://schemas.microsoft.com/office/drawing/2014/main" id="{0F4A4592-934C-DF54-DE85-3832E323F0FA}"/>
              </a:ext>
            </a:extLst>
          </p:cNvPr>
          <p:cNvSpPr>
            <a:spLocks noGrp="1"/>
          </p:cNvSpPr>
          <p:nvPr>
            <p:ph idx="1"/>
          </p:nvPr>
        </p:nvSpPr>
        <p:spPr>
          <a:xfrm>
            <a:off x="777240" y="1825624"/>
            <a:ext cx="10659110" cy="5032375"/>
          </a:xfrm>
        </p:spPr>
        <p:txBody>
          <a:bodyPr>
            <a:normAutofit/>
          </a:bodyPr>
          <a:lstStyle/>
          <a:p>
            <a:pPr marL="0" indent="0">
              <a:buNone/>
            </a:pPr>
            <a:r>
              <a:rPr lang="en-US" altLang="zh-CN" sz="2800" dirty="0">
                <a:solidFill>
                  <a:srgbClr val="0066FF"/>
                </a:solidFill>
              </a:rPr>
              <a:t>R</a:t>
            </a:r>
            <a:r>
              <a:rPr lang="zh-CN" altLang="en-US" sz="2800" dirty="0">
                <a:solidFill>
                  <a:srgbClr val="0066FF"/>
                </a:solidFill>
              </a:rPr>
              <a:t>语言具有以下劣势</a:t>
            </a:r>
            <a:r>
              <a:rPr lang="en-US" altLang="zh-CN" sz="2800" dirty="0">
                <a:solidFill>
                  <a:srgbClr val="0066FF"/>
                </a:solidFill>
              </a:rPr>
              <a:t>:</a:t>
            </a:r>
          </a:p>
          <a:p>
            <a:r>
              <a:rPr lang="en-US" altLang="zh-CN" dirty="0"/>
              <a:t>R</a:t>
            </a:r>
            <a:r>
              <a:rPr lang="zh-CN" altLang="en-US" dirty="0"/>
              <a:t>语言进行统计分析的劣势在于</a:t>
            </a:r>
            <a:r>
              <a:rPr lang="en-US" altLang="zh-CN" dirty="0"/>
              <a:t>R</a:t>
            </a:r>
            <a:r>
              <a:rPr lang="zh-CN" altLang="en-US" dirty="0"/>
              <a:t>语言的灵活性，同时也是一把双刃剑，即需要我们通过编程方式来进行统计分析。到目前为止</a:t>
            </a:r>
            <a:r>
              <a:rPr lang="en-US" altLang="zh-CN" dirty="0"/>
              <a:t>R</a:t>
            </a:r>
            <a:r>
              <a:rPr lang="zh-CN" altLang="en-US" dirty="0"/>
              <a:t>语言还缺少一个像</a:t>
            </a:r>
            <a:r>
              <a:rPr lang="en-US" altLang="zh-CN" dirty="0"/>
              <a:t>S-PLUS</a:t>
            </a:r>
            <a:r>
              <a:rPr lang="zh-CN" altLang="en-US" dirty="0"/>
              <a:t>、</a:t>
            </a:r>
            <a:r>
              <a:rPr lang="en-US" altLang="zh-CN" dirty="0"/>
              <a:t>SRSS </a:t>
            </a:r>
            <a:r>
              <a:rPr lang="zh-CN" altLang="en-US" dirty="0"/>
              <a:t>那样的菜单界面，这对那些不具编程经验和对统计方法掌握不是很好的使用者是一大挑战，也是妨碍其在一般人群中推广的一大障碍。但情况也在不断改变中，如</a:t>
            </a:r>
            <a:r>
              <a:rPr lang="en-US" altLang="zh-CN" dirty="0" err="1"/>
              <a:t>Rstudio</a:t>
            </a:r>
            <a:r>
              <a:rPr lang="en-US" altLang="zh-CN" dirty="0"/>
              <a:t> </a:t>
            </a:r>
            <a:r>
              <a:rPr lang="zh-CN" altLang="en-US" dirty="0"/>
              <a:t>和</a:t>
            </a:r>
            <a:r>
              <a:rPr lang="en-US" altLang="zh-CN" dirty="0" err="1"/>
              <a:t>Rcmdr</a:t>
            </a:r>
            <a:r>
              <a:rPr lang="en-US" altLang="zh-CN" dirty="0"/>
              <a:t> </a:t>
            </a:r>
            <a:r>
              <a:rPr lang="zh-CN" altLang="en-US" dirty="0"/>
              <a:t>就是用于方便数据分析的</a:t>
            </a:r>
            <a:r>
              <a:rPr lang="en-US" altLang="zh-CN" dirty="0"/>
              <a:t>R</a:t>
            </a:r>
            <a:r>
              <a:rPr lang="zh-CN" altLang="en-US" dirty="0"/>
              <a:t>语言编程环境。</a:t>
            </a:r>
            <a:endParaRPr lang="en-US" altLang="zh-CN" dirty="0"/>
          </a:p>
        </p:txBody>
      </p:sp>
      <p:pic>
        <p:nvPicPr>
          <p:cNvPr id="5" name="图片 4" descr="卡通人物&#10;&#10;中度可信度描述已自动生成">
            <a:extLst>
              <a:ext uri="{FF2B5EF4-FFF2-40B4-BE49-F238E27FC236}">
                <a16:creationId xmlns:a16="http://schemas.microsoft.com/office/drawing/2014/main" id="{30278241-F042-57A9-74FE-5D8823E906C7}"/>
              </a:ext>
            </a:extLst>
          </p:cNvPr>
          <p:cNvPicPr>
            <a:picLocks noChangeAspect="1"/>
          </p:cNvPicPr>
          <p:nvPr/>
        </p:nvPicPr>
        <p:blipFill>
          <a:blip r:embed="rId2"/>
          <a:stretch>
            <a:fillRect/>
          </a:stretch>
        </p:blipFill>
        <p:spPr>
          <a:xfrm>
            <a:off x="8967461" y="360218"/>
            <a:ext cx="1720204" cy="1330470"/>
          </a:xfrm>
          <a:prstGeom prst="rect">
            <a:avLst/>
          </a:prstGeom>
        </p:spPr>
      </p:pic>
    </p:spTree>
    <p:extLst>
      <p:ext uri="{BB962C8B-B14F-4D97-AF65-F5344CB8AC3E}">
        <p14:creationId xmlns:p14="http://schemas.microsoft.com/office/powerpoint/2010/main" val="32541008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03DCEE-0F18-0652-6386-BB7E072DE1D4}"/>
              </a:ext>
            </a:extLst>
          </p:cNvPr>
          <p:cNvSpPr>
            <a:spLocks noGrp="1"/>
          </p:cNvSpPr>
          <p:nvPr>
            <p:ph type="title"/>
          </p:nvPr>
        </p:nvSpPr>
        <p:spPr/>
        <p:txBody>
          <a:bodyPr>
            <a:normAutofit fontScale="90000"/>
          </a:bodyPr>
          <a:lstStyle/>
          <a:p>
            <a:r>
              <a:rPr lang="en-US" altLang="zh-CN" sz="4400" dirty="0"/>
              <a:t>1.3</a:t>
            </a:r>
            <a:r>
              <a:rPr lang="zh-CN" altLang="en-US" sz="4400" dirty="0"/>
              <a:t> </a:t>
            </a:r>
            <a:r>
              <a:rPr lang="zh-CN" sz="4400" baseline="0" dirty="0"/>
              <a:t>数理统计分析</a:t>
            </a:r>
            <a:r>
              <a:rPr lang="en-US" sz="4400" baseline="0" dirty="0"/>
              <a:t>R</a:t>
            </a:r>
            <a:r>
              <a:rPr lang="zh-CN" sz="4400" baseline="0" dirty="0"/>
              <a:t>语言简介</a:t>
            </a:r>
            <a:br>
              <a:rPr lang="en-US" altLang="zh-CN" sz="4000" baseline="0" dirty="0"/>
            </a:br>
            <a:r>
              <a:rPr lang="en-US" altLang="zh-CN" sz="4000" baseline="0" dirty="0"/>
              <a:t>1.3.4 </a:t>
            </a:r>
            <a:r>
              <a:rPr lang="zh-CN" altLang="en-US" sz="4000" baseline="0" dirty="0"/>
              <a:t>如何发挥</a:t>
            </a:r>
            <a:r>
              <a:rPr lang="en-US" altLang="zh-CN" sz="4000" baseline="0" dirty="0"/>
              <a:t>R</a:t>
            </a:r>
            <a:r>
              <a:rPr lang="zh-CN" altLang="en-US" sz="4000" baseline="0" dirty="0"/>
              <a:t>语言的优势</a:t>
            </a:r>
            <a:endParaRPr lang="en-CN" sz="4000" dirty="0"/>
          </a:p>
        </p:txBody>
      </p:sp>
      <p:sp>
        <p:nvSpPr>
          <p:cNvPr id="3" name="Content Placeholder 2">
            <a:extLst>
              <a:ext uri="{FF2B5EF4-FFF2-40B4-BE49-F238E27FC236}">
                <a16:creationId xmlns:a16="http://schemas.microsoft.com/office/drawing/2014/main" id="{0F4A4592-934C-DF54-DE85-3832E323F0FA}"/>
              </a:ext>
            </a:extLst>
          </p:cNvPr>
          <p:cNvSpPr>
            <a:spLocks noGrp="1"/>
          </p:cNvSpPr>
          <p:nvPr>
            <p:ph idx="1"/>
          </p:nvPr>
        </p:nvSpPr>
        <p:spPr>
          <a:xfrm>
            <a:off x="777240" y="1825624"/>
            <a:ext cx="10659110" cy="5032375"/>
          </a:xfrm>
        </p:spPr>
        <p:txBody>
          <a:bodyPr>
            <a:normAutofit/>
          </a:bodyPr>
          <a:lstStyle/>
          <a:p>
            <a:r>
              <a:rPr lang="zh-CN" altLang="en-US" dirty="0"/>
              <a:t>作为一个统计语言执行环境，与一般软件相比，</a:t>
            </a:r>
            <a:r>
              <a:rPr lang="en-US" altLang="zh-CN" dirty="0"/>
              <a:t>R</a:t>
            </a:r>
            <a:r>
              <a:rPr lang="zh-CN" altLang="en-US" dirty="0"/>
              <a:t>的外观很难被描述清楚。</a:t>
            </a:r>
            <a:r>
              <a:rPr lang="en-US" altLang="zh-CN" dirty="0"/>
              <a:t>R</a:t>
            </a:r>
            <a:r>
              <a:rPr lang="zh-CN" altLang="en-US" dirty="0"/>
              <a:t>既可以在系统后台执行企业级的复杂计算，也可以嵌入在一台</a:t>
            </a:r>
            <a:r>
              <a:rPr lang="en-US" altLang="zh-CN" dirty="0"/>
              <a:t>Web</a:t>
            </a:r>
            <a:r>
              <a:rPr lang="zh-CN" altLang="en-US" dirty="0"/>
              <a:t>服务器上进行网络数据分析，甚至有的用户将其嵌入到</a:t>
            </a:r>
            <a:r>
              <a:rPr lang="en-US" altLang="zh-CN" dirty="0"/>
              <a:t>Excel</a:t>
            </a:r>
            <a:r>
              <a:rPr lang="zh-CN" altLang="en-US" dirty="0"/>
              <a:t>中，用</a:t>
            </a:r>
            <a:r>
              <a:rPr lang="en-US" altLang="zh-CN" dirty="0"/>
              <a:t>R</a:t>
            </a:r>
            <a:r>
              <a:rPr lang="zh-CN" altLang="en-US" dirty="0"/>
              <a:t>高效精确的计算结果取代</a:t>
            </a:r>
            <a:r>
              <a:rPr lang="en-US" altLang="zh-CN" dirty="0"/>
              <a:t>Excel</a:t>
            </a:r>
            <a:r>
              <a:rPr lang="zh-CN" altLang="en-US" dirty="0"/>
              <a:t>功能简单且经常出误差的数理统计插件。</a:t>
            </a:r>
            <a:endParaRPr lang="en-US" altLang="zh-CN" dirty="0"/>
          </a:p>
          <a:p>
            <a:r>
              <a:rPr lang="zh-CN" altLang="en-US" dirty="0"/>
              <a:t>标准的</a:t>
            </a:r>
            <a:r>
              <a:rPr lang="en-US" altLang="zh-CN" dirty="0"/>
              <a:t>R</a:t>
            </a:r>
            <a:r>
              <a:rPr lang="zh-CN" altLang="en-US" dirty="0"/>
              <a:t>安装程序还是为单机用户提供了一个命令执行窗口</a:t>
            </a:r>
            <a:r>
              <a:rPr lang="en-US" altLang="zh-CN" dirty="0"/>
              <a:t>,</a:t>
            </a:r>
            <a:r>
              <a:rPr lang="zh-CN" altLang="en-US" dirty="0"/>
              <a:t>我们可以通过该窗口一窥斑豹。初次使用</a:t>
            </a:r>
            <a:r>
              <a:rPr lang="en-US" altLang="zh-CN" dirty="0"/>
              <a:t>R</a:t>
            </a:r>
            <a:r>
              <a:rPr lang="zh-CN" altLang="en-US" dirty="0"/>
              <a:t>的用户见到</a:t>
            </a:r>
            <a:r>
              <a:rPr lang="en-US" altLang="zh-CN" dirty="0"/>
              <a:t>R</a:t>
            </a:r>
            <a:r>
              <a:rPr lang="zh-CN" altLang="en-US" dirty="0"/>
              <a:t>命令窗口，可能第一个感觉就是：太简陋了</a:t>
            </a:r>
            <a:r>
              <a:rPr lang="en-US" altLang="zh-CN" dirty="0"/>
              <a:t>!</a:t>
            </a:r>
            <a:r>
              <a:rPr lang="zh-CN" altLang="en-US" dirty="0"/>
              <a:t>。</a:t>
            </a:r>
            <a:endParaRPr lang="en-US" altLang="zh-CN" dirty="0"/>
          </a:p>
        </p:txBody>
      </p:sp>
      <p:pic>
        <p:nvPicPr>
          <p:cNvPr id="5" name="图片 4" descr="卡通人物&#10;&#10;中度可信度描述已自动生成">
            <a:extLst>
              <a:ext uri="{FF2B5EF4-FFF2-40B4-BE49-F238E27FC236}">
                <a16:creationId xmlns:a16="http://schemas.microsoft.com/office/drawing/2014/main" id="{30278241-F042-57A9-74FE-5D8823E906C7}"/>
              </a:ext>
            </a:extLst>
          </p:cNvPr>
          <p:cNvPicPr>
            <a:picLocks noChangeAspect="1"/>
          </p:cNvPicPr>
          <p:nvPr/>
        </p:nvPicPr>
        <p:blipFill>
          <a:blip r:embed="rId2"/>
          <a:stretch>
            <a:fillRect/>
          </a:stretch>
        </p:blipFill>
        <p:spPr>
          <a:xfrm>
            <a:off x="8967461" y="360218"/>
            <a:ext cx="1720204" cy="1330470"/>
          </a:xfrm>
          <a:prstGeom prst="rect">
            <a:avLst/>
          </a:prstGeom>
        </p:spPr>
      </p:pic>
    </p:spTree>
    <p:extLst>
      <p:ext uri="{BB962C8B-B14F-4D97-AF65-F5344CB8AC3E}">
        <p14:creationId xmlns:p14="http://schemas.microsoft.com/office/powerpoint/2010/main" val="37873149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03DCEE-0F18-0652-6386-BB7E072DE1D4}"/>
              </a:ext>
            </a:extLst>
          </p:cNvPr>
          <p:cNvSpPr>
            <a:spLocks noGrp="1"/>
          </p:cNvSpPr>
          <p:nvPr>
            <p:ph type="title"/>
          </p:nvPr>
        </p:nvSpPr>
        <p:spPr/>
        <p:txBody>
          <a:bodyPr>
            <a:normAutofit fontScale="90000"/>
          </a:bodyPr>
          <a:lstStyle/>
          <a:p>
            <a:r>
              <a:rPr lang="en-US" altLang="zh-CN" sz="4400" dirty="0"/>
              <a:t>1.3</a:t>
            </a:r>
            <a:r>
              <a:rPr lang="zh-CN" altLang="en-US" sz="4400" dirty="0"/>
              <a:t> </a:t>
            </a:r>
            <a:r>
              <a:rPr lang="zh-CN" sz="4400" baseline="0" dirty="0"/>
              <a:t>数理统计分析</a:t>
            </a:r>
            <a:r>
              <a:rPr lang="en-US" sz="4400" baseline="0" dirty="0"/>
              <a:t>R</a:t>
            </a:r>
            <a:r>
              <a:rPr lang="zh-CN" sz="4400" baseline="0" dirty="0"/>
              <a:t>语言简介</a:t>
            </a:r>
            <a:br>
              <a:rPr lang="en-US" altLang="zh-CN" sz="4000" baseline="0" dirty="0"/>
            </a:br>
            <a:r>
              <a:rPr lang="en-US" altLang="zh-CN" sz="4000" baseline="0" dirty="0"/>
              <a:t>1.3.4 </a:t>
            </a:r>
            <a:r>
              <a:rPr lang="zh-CN" altLang="en-US" sz="4000" baseline="0" dirty="0"/>
              <a:t>如何发挥</a:t>
            </a:r>
            <a:r>
              <a:rPr lang="en-US" altLang="zh-CN" sz="4000" baseline="0" dirty="0"/>
              <a:t>R</a:t>
            </a:r>
            <a:r>
              <a:rPr lang="zh-CN" altLang="en-US" sz="4000" baseline="0" dirty="0"/>
              <a:t>语言的优势</a:t>
            </a:r>
            <a:endParaRPr lang="en-CN" sz="4000" dirty="0"/>
          </a:p>
        </p:txBody>
      </p:sp>
      <p:sp>
        <p:nvSpPr>
          <p:cNvPr id="3" name="Content Placeholder 2">
            <a:extLst>
              <a:ext uri="{FF2B5EF4-FFF2-40B4-BE49-F238E27FC236}">
                <a16:creationId xmlns:a16="http://schemas.microsoft.com/office/drawing/2014/main" id="{0F4A4592-934C-DF54-DE85-3832E323F0FA}"/>
              </a:ext>
            </a:extLst>
          </p:cNvPr>
          <p:cNvSpPr>
            <a:spLocks noGrp="1"/>
          </p:cNvSpPr>
          <p:nvPr>
            <p:ph idx="1"/>
          </p:nvPr>
        </p:nvSpPr>
        <p:spPr>
          <a:xfrm>
            <a:off x="777240" y="1825624"/>
            <a:ext cx="10659110" cy="5032375"/>
          </a:xfrm>
        </p:spPr>
        <p:txBody>
          <a:bodyPr>
            <a:normAutofit/>
          </a:bodyPr>
          <a:lstStyle/>
          <a:p>
            <a:r>
              <a:rPr lang="zh-CN" altLang="en-US" dirty="0"/>
              <a:t>统计分析也需要通过编程方式来实现，并需记住大量的命令、函数。所以通常是以输入命令的方式进行的</a:t>
            </a:r>
            <a:r>
              <a:rPr lang="en-US" altLang="zh-CN" dirty="0"/>
              <a:t>(</a:t>
            </a:r>
            <a:r>
              <a:rPr lang="zh-CN" altLang="en-US" dirty="0"/>
              <a:t>如 </a:t>
            </a:r>
            <a:r>
              <a:rPr lang="en-US" altLang="zh-CN" dirty="0"/>
              <a:t>SAS </a:t>
            </a:r>
            <a:r>
              <a:rPr lang="zh-CN" altLang="en-US" dirty="0"/>
              <a:t>程序那样</a:t>
            </a:r>
            <a:r>
              <a:rPr lang="en-US" altLang="zh-CN" dirty="0"/>
              <a:t>)</a:t>
            </a:r>
            <a:r>
              <a:rPr lang="zh-CN" altLang="en-US" dirty="0"/>
              <a:t>，</a:t>
            </a:r>
            <a:r>
              <a:rPr lang="en-US" altLang="zh-CN" dirty="0"/>
              <a:t>R</a:t>
            </a:r>
            <a:r>
              <a:rPr lang="zh-CN" altLang="en-US" dirty="0"/>
              <a:t>自带一个建立程序脚本的编辑器，要使该</a:t>
            </a:r>
            <a:r>
              <a:rPr lang="en-US" altLang="zh-CN" dirty="0"/>
              <a:t>R</a:t>
            </a:r>
            <a:r>
              <a:rPr lang="zh-CN" altLang="en-US" dirty="0"/>
              <a:t>编辑器和输出界面同步，在文件菜单中点击“新建程序脚本”，在</a:t>
            </a:r>
            <a:r>
              <a:rPr lang="en-US" altLang="zh-CN" dirty="0"/>
              <a:t>R</a:t>
            </a:r>
            <a:r>
              <a:rPr lang="zh-CN" altLang="en-US" dirty="0"/>
              <a:t>编辑器中输入下面命令并选择执行可得结果。然后重新布置窗口界面，使其同时可显示程序、结果和图形。调整窗体位置，以适应屏幕大小，这样就形成了类似与</a:t>
            </a:r>
            <a:r>
              <a:rPr lang="en-US" altLang="zh-CN" dirty="0" err="1"/>
              <a:t>Matlab</a:t>
            </a:r>
            <a:r>
              <a:rPr lang="en-US" altLang="zh-CN" dirty="0"/>
              <a:t> </a:t>
            </a:r>
            <a:r>
              <a:rPr lang="zh-CN" altLang="en-US" dirty="0"/>
              <a:t>和</a:t>
            </a:r>
            <a:r>
              <a:rPr lang="en-US" altLang="zh-CN" dirty="0"/>
              <a:t>SAS</a:t>
            </a:r>
            <a:r>
              <a:rPr lang="zh-CN" altLang="en-US" dirty="0"/>
              <a:t>一样的编程环境。。</a:t>
            </a:r>
            <a:endParaRPr lang="en-US" altLang="zh-CN" dirty="0"/>
          </a:p>
        </p:txBody>
      </p:sp>
      <p:pic>
        <p:nvPicPr>
          <p:cNvPr id="5" name="图片 4" descr="卡通人物&#10;&#10;中度可信度描述已自动生成">
            <a:extLst>
              <a:ext uri="{FF2B5EF4-FFF2-40B4-BE49-F238E27FC236}">
                <a16:creationId xmlns:a16="http://schemas.microsoft.com/office/drawing/2014/main" id="{30278241-F042-57A9-74FE-5D8823E906C7}"/>
              </a:ext>
            </a:extLst>
          </p:cNvPr>
          <p:cNvPicPr>
            <a:picLocks noChangeAspect="1"/>
          </p:cNvPicPr>
          <p:nvPr/>
        </p:nvPicPr>
        <p:blipFill>
          <a:blip r:embed="rId2"/>
          <a:stretch>
            <a:fillRect/>
          </a:stretch>
        </p:blipFill>
        <p:spPr>
          <a:xfrm>
            <a:off x="8967461" y="360218"/>
            <a:ext cx="1720204" cy="1330470"/>
          </a:xfrm>
          <a:prstGeom prst="rect">
            <a:avLst/>
          </a:prstGeom>
        </p:spPr>
      </p:pic>
      <p:pic>
        <p:nvPicPr>
          <p:cNvPr id="7" name="图片 6">
            <a:extLst>
              <a:ext uri="{FF2B5EF4-FFF2-40B4-BE49-F238E27FC236}">
                <a16:creationId xmlns:a16="http://schemas.microsoft.com/office/drawing/2014/main" id="{7D873705-77A7-5288-5D3A-A7BA8651EE0E}"/>
              </a:ext>
            </a:extLst>
          </p:cNvPr>
          <p:cNvPicPr>
            <a:picLocks noChangeAspect="1"/>
          </p:cNvPicPr>
          <p:nvPr/>
        </p:nvPicPr>
        <p:blipFill>
          <a:blip r:embed="rId3"/>
          <a:stretch>
            <a:fillRect/>
          </a:stretch>
        </p:blipFill>
        <p:spPr>
          <a:xfrm>
            <a:off x="5256155" y="1825624"/>
            <a:ext cx="6520008" cy="4819868"/>
          </a:xfrm>
          <a:prstGeom prst="rect">
            <a:avLst/>
          </a:prstGeom>
        </p:spPr>
      </p:pic>
    </p:spTree>
    <p:extLst>
      <p:ext uri="{BB962C8B-B14F-4D97-AF65-F5344CB8AC3E}">
        <p14:creationId xmlns:p14="http://schemas.microsoft.com/office/powerpoint/2010/main" val="3646847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heel(1)">
                                      <p:cBhvr>
                                        <p:cTn id="7"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03DCEE-0F18-0652-6386-BB7E072DE1D4}"/>
              </a:ext>
            </a:extLst>
          </p:cNvPr>
          <p:cNvSpPr>
            <a:spLocks noGrp="1"/>
          </p:cNvSpPr>
          <p:nvPr>
            <p:ph type="title"/>
          </p:nvPr>
        </p:nvSpPr>
        <p:spPr/>
        <p:txBody>
          <a:bodyPr>
            <a:normAutofit fontScale="90000"/>
          </a:bodyPr>
          <a:lstStyle/>
          <a:p>
            <a:r>
              <a:rPr lang="en-US" altLang="zh-CN" sz="4400" dirty="0"/>
              <a:t>1.3</a:t>
            </a:r>
            <a:r>
              <a:rPr lang="zh-CN" altLang="en-US" sz="4400" dirty="0"/>
              <a:t> </a:t>
            </a:r>
            <a:r>
              <a:rPr lang="zh-CN" sz="4400" baseline="0" dirty="0"/>
              <a:t>数理统计分析</a:t>
            </a:r>
            <a:r>
              <a:rPr lang="en-US" sz="4400" baseline="0" dirty="0"/>
              <a:t>R</a:t>
            </a:r>
            <a:r>
              <a:rPr lang="zh-CN" sz="4400" baseline="0" dirty="0"/>
              <a:t>语言简介</a:t>
            </a:r>
            <a:br>
              <a:rPr lang="en-US" altLang="zh-CN" sz="4000" baseline="0" dirty="0"/>
            </a:br>
            <a:r>
              <a:rPr lang="en-US" altLang="zh-CN" sz="4000" baseline="0" dirty="0"/>
              <a:t>1.3.4 </a:t>
            </a:r>
            <a:r>
              <a:rPr lang="zh-CN" altLang="en-US" sz="4000" baseline="0" dirty="0"/>
              <a:t>如何发挥</a:t>
            </a:r>
            <a:r>
              <a:rPr lang="en-US" altLang="zh-CN" sz="4000" baseline="0" dirty="0"/>
              <a:t>R</a:t>
            </a:r>
            <a:r>
              <a:rPr lang="zh-CN" altLang="en-US" sz="4000" baseline="0" dirty="0"/>
              <a:t>语言的优势</a:t>
            </a:r>
            <a:endParaRPr lang="en-CN" sz="4000" dirty="0"/>
          </a:p>
        </p:txBody>
      </p:sp>
      <p:sp>
        <p:nvSpPr>
          <p:cNvPr id="3" name="Content Placeholder 2">
            <a:extLst>
              <a:ext uri="{FF2B5EF4-FFF2-40B4-BE49-F238E27FC236}">
                <a16:creationId xmlns:a16="http://schemas.microsoft.com/office/drawing/2014/main" id="{0F4A4592-934C-DF54-DE85-3832E323F0FA}"/>
              </a:ext>
            </a:extLst>
          </p:cNvPr>
          <p:cNvSpPr>
            <a:spLocks noGrp="1"/>
          </p:cNvSpPr>
          <p:nvPr>
            <p:ph idx="1"/>
          </p:nvPr>
        </p:nvSpPr>
        <p:spPr>
          <a:xfrm>
            <a:off x="777240" y="1825624"/>
            <a:ext cx="10659110" cy="5032375"/>
          </a:xfrm>
        </p:spPr>
        <p:txBody>
          <a:bodyPr>
            <a:normAutofit/>
          </a:bodyPr>
          <a:lstStyle/>
          <a:p>
            <a:r>
              <a:rPr lang="zh-CN" altLang="en-US" dirty="0"/>
              <a:t>需要指出的是，目前</a:t>
            </a:r>
            <a:r>
              <a:rPr lang="en-US" altLang="zh-CN" dirty="0"/>
              <a:t>R</a:t>
            </a:r>
            <a:r>
              <a:rPr lang="zh-CN" altLang="en-US" dirty="0"/>
              <a:t>语言中最好的这类编辑器当属</a:t>
            </a:r>
            <a:r>
              <a:rPr lang="en-US" altLang="zh-CN" dirty="0" err="1"/>
              <a:t>Rstudio</a:t>
            </a:r>
            <a:r>
              <a:rPr lang="zh-CN" altLang="en-US" dirty="0"/>
              <a:t>，本书的程序都是在该平台上进行的。在 </a:t>
            </a:r>
            <a:r>
              <a:rPr lang="en-US" altLang="zh-CN" dirty="0"/>
              <a:t>http://wwww.rstudio.org/</a:t>
            </a:r>
            <a:r>
              <a:rPr lang="zh-CN" altLang="en-US" dirty="0"/>
              <a:t>就可以免费下载</a:t>
            </a:r>
            <a:r>
              <a:rPr lang="en-US" altLang="zh-CN" dirty="0"/>
              <a:t>,</a:t>
            </a:r>
            <a:r>
              <a:rPr lang="zh-CN" altLang="en-US" dirty="0"/>
              <a:t>还支持多平台使用</a:t>
            </a:r>
            <a:r>
              <a:rPr lang="en-US" altLang="zh-CN" dirty="0"/>
              <a:t>,</a:t>
            </a:r>
            <a:r>
              <a:rPr lang="en-US" altLang="zh-CN" dirty="0" err="1"/>
              <a:t>Windows,Linux</a:t>
            </a:r>
            <a:r>
              <a:rPr lang="zh-CN" altLang="en-US" dirty="0"/>
              <a:t>，</a:t>
            </a:r>
            <a:r>
              <a:rPr lang="en-US" altLang="zh-CN" dirty="0"/>
              <a:t>MacOS</a:t>
            </a:r>
            <a:r>
              <a:rPr lang="zh-CN" altLang="en-US" dirty="0"/>
              <a:t>都能用，非常好。当然，它的好不仅是夸平台，还有许许多多的优点。关于 </a:t>
            </a:r>
            <a:r>
              <a:rPr lang="en-US" altLang="zh-CN" dirty="0" err="1"/>
              <a:t>Rstudio</a:t>
            </a:r>
            <a:r>
              <a:rPr lang="en-US" altLang="zh-CN" dirty="0"/>
              <a:t> </a:t>
            </a:r>
            <a:r>
              <a:rPr lang="zh-CN" altLang="en-US" dirty="0"/>
              <a:t>的详细介绍见附录。下面就是我们调整后的</a:t>
            </a:r>
            <a:r>
              <a:rPr lang="en-US" altLang="zh-CN" dirty="0" err="1"/>
              <a:t>Rstudio</a:t>
            </a:r>
            <a:r>
              <a:rPr lang="en-US" altLang="zh-CN" dirty="0"/>
              <a:t> </a:t>
            </a:r>
            <a:r>
              <a:rPr lang="zh-CN" altLang="en-US" dirty="0"/>
              <a:t>的界面。实际上跟</a:t>
            </a:r>
            <a:r>
              <a:rPr lang="en-US" altLang="zh-CN" dirty="0"/>
              <a:t>R</a:t>
            </a:r>
            <a:r>
              <a:rPr lang="zh-CN" altLang="en-US" dirty="0"/>
              <a:t>本身的编辑器差别也不是很大，但更友好些。</a:t>
            </a:r>
            <a:endParaRPr lang="en-US" altLang="zh-CN" dirty="0"/>
          </a:p>
        </p:txBody>
      </p:sp>
      <p:pic>
        <p:nvPicPr>
          <p:cNvPr id="5" name="图片 4" descr="卡通人物&#10;&#10;中度可信度描述已自动生成">
            <a:extLst>
              <a:ext uri="{FF2B5EF4-FFF2-40B4-BE49-F238E27FC236}">
                <a16:creationId xmlns:a16="http://schemas.microsoft.com/office/drawing/2014/main" id="{30278241-F042-57A9-74FE-5D8823E906C7}"/>
              </a:ext>
            </a:extLst>
          </p:cNvPr>
          <p:cNvPicPr>
            <a:picLocks noChangeAspect="1"/>
          </p:cNvPicPr>
          <p:nvPr/>
        </p:nvPicPr>
        <p:blipFill>
          <a:blip r:embed="rId2"/>
          <a:stretch>
            <a:fillRect/>
          </a:stretch>
        </p:blipFill>
        <p:spPr>
          <a:xfrm>
            <a:off x="8967461" y="360218"/>
            <a:ext cx="1720204" cy="1330470"/>
          </a:xfrm>
          <a:prstGeom prst="rect">
            <a:avLst/>
          </a:prstGeom>
        </p:spPr>
      </p:pic>
      <p:pic>
        <p:nvPicPr>
          <p:cNvPr id="6" name="图片 5" descr="图形用户界面&#10;&#10;描述已自动生成">
            <a:extLst>
              <a:ext uri="{FF2B5EF4-FFF2-40B4-BE49-F238E27FC236}">
                <a16:creationId xmlns:a16="http://schemas.microsoft.com/office/drawing/2014/main" id="{DD2F9397-1881-BDE2-68F4-DF1B29C5ADE1}"/>
              </a:ext>
            </a:extLst>
          </p:cNvPr>
          <p:cNvPicPr>
            <a:picLocks noChangeAspect="1"/>
          </p:cNvPicPr>
          <p:nvPr/>
        </p:nvPicPr>
        <p:blipFill>
          <a:blip r:embed="rId3"/>
          <a:stretch>
            <a:fillRect/>
          </a:stretch>
        </p:blipFill>
        <p:spPr>
          <a:xfrm>
            <a:off x="4817677" y="1874849"/>
            <a:ext cx="6903718" cy="4752907"/>
          </a:xfrm>
          <a:prstGeom prst="rect">
            <a:avLst/>
          </a:prstGeom>
        </p:spPr>
      </p:pic>
    </p:spTree>
    <p:extLst>
      <p:ext uri="{BB962C8B-B14F-4D97-AF65-F5344CB8AC3E}">
        <p14:creationId xmlns:p14="http://schemas.microsoft.com/office/powerpoint/2010/main" val="3856651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D1688F-0885-333D-4FD7-398093E42531}"/>
              </a:ext>
            </a:extLst>
          </p:cNvPr>
          <p:cNvSpPr>
            <a:spLocks noGrp="1"/>
          </p:cNvSpPr>
          <p:nvPr>
            <p:ph type="title"/>
          </p:nvPr>
        </p:nvSpPr>
        <p:spPr/>
        <p:txBody>
          <a:bodyPr/>
          <a:lstStyle/>
          <a:p>
            <a:r>
              <a:rPr lang="en-CN" dirty="0"/>
              <a:t>小结</a:t>
            </a:r>
          </a:p>
        </p:txBody>
      </p:sp>
      <p:sp>
        <p:nvSpPr>
          <p:cNvPr id="3" name="Content Placeholder 2">
            <a:extLst>
              <a:ext uri="{FF2B5EF4-FFF2-40B4-BE49-F238E27FC236}">
                <a16:creationId xmlns:a16="http://schemas.microsoft.com/office/drawing/2014/main" id="{CFBDE1C7-60FA-7DC7-2193-381939531C1B}"/>
              </a:ext>
            </a:extLst>
          </p:cNvPr>
          <p:cNvSpPr>
            <a:spLocks noGrp="1"/>
          </p:cNvSpPr>
          <p:nvPr>
            <p:ph idx="1"/>
          </p:nvPr>
        </p:nvSpPr>
        <p:spPr>
          <a:xfrm>
            <a:off x="777240" y="1825624"/>
            <a:ext cx="10659110" cy="4963795"/>
          </a:xfrm>
        </p:spPr>
        <p:txBody>
          <a:bodyPr>
            <a:normAutofit/>
          </a:bodyPr>
          <a:lstStyle/>
          <a:p>
            <a:r>
              <a:rPr lang="en-US" altLang="zh-CN" sz="2800" dirty="0"/>
              <a:t>1.1</a:t>
            </a:r>
            <a:r>
              <a:rPr lang="zh-CN" altLang="en-US" sz="2800" dirty="0"/>
              <a:t> 数理统计分析的基本概念</a:t>
            </a:r>
            <a:endParaRPr lang="en-US" altLang="zh-CN" sz="2800" dirty="0"/>
          </a:p>
          <a:p>
            <a:pPr lvl="1"/>
            <a:r>
              <a:rPr lang="zh-CN" altLang="en-US" sz="2600" dirty="0"/>
              <a:t>数理统计分析定义，重要性，应用领域，流程</a:t>
            </a:r>
            <a:endParaRPr lang="en-US" altLang="zh-CN" sz="2600" dirty="0"/>
          </a:p>
          <a:p>
            <a:r>
              <a:rPr lang="en-US" sz="2800" dirty="0"/>
              <a:t>1.2 </a:t>
            </a:r>
            <a:r>
              <a:rPr lang="zh-CN" altLang="zh-CN" sz="2800" baseline="0" dirty="0"/>
              <a:t>数理统计分析软件</a:t>
            </a:r>
            <a:endParaRPr lang="en-US" altLang="zh-CN" sz="2800" baseline="0" dirty="0"/>
          </a:p>
          <a:p>
            <a:pPr lvl="1"/>
            <a:r>
              <a:rPr lang="zh-CN" altLang="en-US" sz="2600" baseline="0" dirty="0"/>
              <a:t>数据管理，数据分析，报告撰写，结果展示</a:t>
            </a:r>
            <a:endParaRPr lang="en-US" altLang="zh-CN" sz="2600" baseline="0" dirty="0"/>
          </a:p>
          <a:p>
            <a:pPr lvl="1"/>
            <a:r>
              <a:rPr lang="en-US" altLang="zh-CN" sz="2400" dirty="0"/>
              <a:t>R</a:t>
            </a:r>
            <a:r>
              <a:rPr lang="zh-CN" altLang="en-US" sz="2400" dirty="0"/>
              <a:t>，</a:t>
            </a:r>
            <a:r>
              <a:rPr lang="en-US" altLang="zh-CN" sz="2400" dirty="0"/>
              <a:t>Python</a:t>
            </a:r>
            <a:endParaRPr lang="en-US" altLang="zh-CN" sz="2400" baseline="0" dirty="0"/>
          </a:p>
          <a:p>
            <a:r>
              <a:rPr lang="en-US" altLang="zh-CN" sz="2800" dirty="0"/>
              <a:t>1.3</a:t>
            </a:r>
            <a:r>
              <a:rPr lang="zh-CN" altLang="en-US" sz="2800" dirty="0"/>
              <a:t> </a:t>
            </a:r>
            <a:r>
              <a:rPr lang="zh-CN" altLang="zh-CN" sz="2800" baseline="0" dirty="0"/>
              <a:t>数理统计分析</a:t>
            </a:r>
            <a:r>
              <a:rPr lang="en-US" altLang="zh-CN" sz="2800" baseline="0" dirty="0"/>
              <a:t>R</a:t>
            </a:r>
            <a:r>
              <a:rPr lang="zh-CN" altLang="zh-CN" sz="2800" baseline="0" dirty="0"/>
              <a:t>语言简介</a:t>
            </a:r>
            <a:endParaRPr lang="en-US" altLang="zh-CN" sz="2800" baseline="0" dirty="0"/>
          </a:p>
          <a:p>
            <a:pPr lvl="1"/>
            <a:r>
              <a:rPr lang="zh-CN" altLang="en-US" sz="2600" dirty="0"/>
              <a:t>什么是</a:t>
            </a:r>
            <a:r>
              <a:rPr lang="en-US" altLang="zh-CN" sz="2600" dirty="0"/>
              <a:t>R</a:t>
            </a:r>
            <a:r>
              <a:rPr lang="zh-CN" altLang="en-US" sz="2600" dirty="0"/>
              <a:t>语言</a:t>
            </a:r>
            <a:endParaRPr lang="en-US" altLang="zh-CN" sz="2600" dirty="0"/>
          </a:p>
          <a:p>
            <a:pPr lvl="1"/>
            <a:r>
              <a:rPr lang="en-US" altLang="zh-CN" sz="2600" dirty="0"/>
              <a:t>R</a:t>
            </a:r>
            <a:r>
              <a:rPr lang="zh-CN" altLang="en-US" sz="2600" dirty="0"/>
              <a:t>语言的优劣势</a:t>
            </a:r>
            <a:endParaRPr lang="en-CN" sz="2600" dirty="0"/>
          </a:p>
        </p:txBody>
      </p:sp>
    </p:spTree>
    <p:extLst>
      <p:ext uri="{BB962C8B-B14F-4D97-AF65-F5344CB8AC3E}">
        <p14:creationId xmlns:p14="http://schemas.microsoft.com/office/powerpoint/2010/main" val="2336385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 calcmode="lin" valueType="num">
                                      <p:cBhvr additive="base">
                                        <p:cTn id="13"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3" end="3"/>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 calcmode="lin" valueType="num">
                                      <p:cBhvr additive="base">
                                        <p:cTn id="1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anim calcmode="lin" valueType="num">
                                      <p:cBhvr additive="base">
                                        <p:cTn id="2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6" end="6"/>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 calcmode="lin" valueType="num">
                                      <p:cBhvr additive="base">
                                        <p:cTn id="27"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1" name="Rectangle 60">
            <a:extLst>
              <a:ext uri="{FF2B5EF4-FFF2-40B4-BE49-F238E27FC236}">
                <a16:creationId xmlns:a16="http://schemas.microsoft.com/office/drawing/2014/main" id="{99B5B3C5-A599-465B-B2B9-866E8B2087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1"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Rectangle 62">
            <a:extLst>
              <a:ext uri="{FF2B5EF4-FFF2-40B4-BE49-F238E27FC236}">
                <a16:creationId xmlns:a16="http://schemas.microsoft.com/office/drawing/2014/main" id="{25C84982-7DD0-43B1-8A2D-BFA4DF1B4E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1" cy="68580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grpSp>
        <p:nvGrpSpPr>
          <p:cNvPr id="65" name="Decorative Circles">
            <a:extLst>
              <a:ext uri="{FF2B5EF4-FFF2-40B4-BE49-F238E27FC236}">
                <a16:creationId xmlns:a16="http://schemas.microsoft.com/office/drawing/2014/main" id="{1D912E1C-3BBA-42F0-A3EE-FEC382E7230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1"/>
            <a:ext cx="12192001" cy="6858001"/>
            <a:chOff x="-1" y="-1"/>
            <a:chExt cx="12192001" cy="6858001"/>
          </a:xfrm>
        </p:grpSpPr>
        <p:sp>
          <p:nvSpPr>
            <p:cNvPr id="66" name="Oval 65">
              <a:extLst>
                <a:ext uri="{FF2B5EF4-FFF2-40B4-BE49-F238E27FC236}">
                  <a16:creationId xmlns:a16="http://schemas.microsoft.com/office/drawing/2014/main" id="{2FEEAC76-E273-46A8-8F8E-CE59860FE7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09098" y="727602"/>
              <a:ext cx="172408" cy="172408"/>
            </a:xfrm>
            <a:prstGeom prst="ellipse">
              <a:avLst/>
            </a:prstGeom>
            <a:solidFill>
              <a:schemeClr val="accent2">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76594A0E-9400-45AD-A431-1DA1C0B289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49947" y="136523"/>
              <a:ext cx="113367" cy="113367"/>
            </a:xfrm>
            <a:prstGeom prst="ellipse">
              <a:avLst/>
            </a:prstGeom>
            <a:solidFill>
              <a:srgbClr val="F39E29">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20916D6C-D32F-42B6-8512-CD5EDB8F2B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75290" y="5859047"/>
              <a:ext cx="305780" cy="305780"/>
            </a:xfrm>
            <a:prstGeom prst="ellipse">
              <a:avLst/>
            </a:pr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3834846D-59C6-40F4-907C-F1A4689B58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5730" y="1133938"/>
              <a:ext cx="226735" cy="226735"/>
            </a:xfrm>
            <a:prstGeom prst="ellipse">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5A257CDF-2E36-4DC7-8EE4-5CD8F8ECAC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36830" y="554419"/>
              <a:ext cx="382700" cy="382700"/>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 name="Oval 70">
              <a:extLst>
                <a:ext uri="{FF2B5EF4-FFF2-40B4-BE49-F238E27FC236}">
                  <a16:creationId xmlns:a16="http://schemas.microsoft.com/office/drawing/2014/main" id="{D5B26E0E-A115-4AE2-82D8-76BB93CC49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24303" y="299808"/>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755058DB-7E01-4E95-BF59-983AA1BBB3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29630" y="5482355"/>
              <a:ext cx="94160" cy="94160"/>
            </a:xfrm>
            <a:prstGeom prst="ellipse">
              <a:avLst/>
            </a:prstGeom>
            <a:solidFill>
              <a:srgbClr val="E3BEB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A810F7E2-23F3-44D6-B09E-71E5565360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15328" y="6124958"/>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59D5C391-E1DB-410A-A78C-ED3BBDFF07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20382" y="6255986"/>
              <a:ext cx="305780" cy="305780"/>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Oval 74">
              <a:extLst>
                <a:ext uri="{FF2B5EF4-FFF2-40B4-BE49-F238E27FC236}">
                  <a16:creationId xmlns:a16="http://schemas.microsoft.com/office/drawing/2014/main" id="{77C4944D-9373-4283-BCAA-927A031665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34343" y="6204350"/>
              <a:ext cx="113367" cy="113367"/>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Freeform: Shape 75">
              <a:extLst>
                <a:ext uri="{FF2B5EF4-FFF2-40B4-BE49-F238E27FC236}">
                  <a16:creationId xmlns:a16="http://schemas.microsoft.com/office/drawing/2014/main" id="{6804C521-2D9F-4CE4-AFD3-D4F1551FEC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42244" y="6317718"/>
              <a:ext cx="549756" cy="540282"/>
            </a:xfrm>
            <a:custGeom>
              <a:avLst/>
              <a:gdLst>
                <a:gd name="connsiteX0" fmla="*/ 1224540 w 2115556"/>
                <a:gd name="connsiteY0" fmla="*/ 0 h 2079100"/>
                <a:gd name="connsiteX1" fmla="*/ 2090421 w 2115556"/>
                <a:gd name="connsiteY1" fmla="*/ 358660 h 2079100"/>
                <a:gd name="connsiteX2" fmla="*/ 2115556 w 2115556"/>
                <a:gd name="connsiteY2" fmla="*/ 386315 h 2079100"/>
                <a:gd name="connsiteX3" fmla="*/ 2115556 w 2115556"/>
                <a:gd name="connsiteY3" fmla="*/ 2062765 h 2079100"/>
                <a:gd name="connsiteX4" fmla="*/ 2100710 w 2115556"/>
                <a:gd name="connsiteY4" fmla="*/ 2079100 h 2079100"/>
                <a:gd name="connsiteX5" fmla="*/ 348370 w 2115556"/>
                <a:gd name="connsiteY5" fmla="*/ 2079100 h 2079100"/>
                <a:gd name="connsiteX6" fmla="*/ 279625 w 2115556"/>
                <a:gd name="connsiteY6" fmla="*/ 2003461 h 2079100"/>
                <a:gd name="connsiteX7" fmla="*/ 0 w 2115556"/>
                <a:gd name="connsiteY7" fmla="*/ 1224540 h 2079100"/>
                <a:gd name="connsiteX8" fmla="*/ 1224540 w 2115556"/>
                <a:gd name="connsiteY8" fmla="*/ 0 h 207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15556" h="2079100">
                  <a:moveTo>
                    <a:pt x="1224540" y="0"/>
                  </a:moveTo>
                  <a:cubicBezTo>
                    <a:pt x="1562687" y="0"/>
                    <a:pt x="1868823" y="137062"/>
                    <a:pt x="2090421" y="358660"/>
                  </a:cubicBezTo>
                  <a:lnTo>
                    <a:pt x="2115556" y="386315"/>
                  </a:lnTo>
                  <a:lnTo>
                    <a:pt x="2115556" y="2062765"/>
                  </a:lnTo>
                  <a:lnTo>
                    <a:pt x="2100710" y="2079100"/>
                  </a:lnTo>
                  <a:lnTo>
                    <a:pt x="348370" y="2079100"/>
                  </a:lnTo>
                  <a:lnTo>
                    <a:pt x="279625" y="2003461"/>
                  </a:lnTo>
                  <a:cubicBezTo>
                    <a:pt x="104938" y="1791789"/>
                    <a:pt x="0" y="1520419"/>
                    <a:pt x="0" y="1224540"/>
                  </a:cubicBezTo>
                  <a:cubicBezTo>
                    <a:pt x="0" y="548245"/>
                    <a:pt x="548245" y="0"/>
                    <a:pt x="1224540"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77" name="Freeform: Shape 76">
              <a:extLst>
                <a:ext uri="{FF2B5EF4-FFF2-40B4-BE49-F238E27FC236}">
                  <a16:creationId xmlns:a16="http://schemas.microsoft.com/office/drawing/2014/main" id="{755AC65C-13EF-4182-AA3C-62BE165CC0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510196" cy="538336"/>
            </a:xfrm>
            <a:custGeom>
              <a:avLst/>
              <a:gdLst>
                <a:gd name="connsiteX0" fmla="*/ 0 w 510196"/>
                <a:gd name="connsiteY0" fmla="*/ 0 h 538336"/>
                <a:gd name="connsiteX1" fmla="*/ 459276 w 510196"/>
                <a:gd name="connsiteY1" fmla="*/ 0 h 538336"/>
                <a:gd name="connsiteX2" fmla="*/ 482126 w 510196"/>
                <a:gd name="connsiteY2" fmla="*/ 42098 h 538336"/>
                <a:gd name="connsiteX3" fmla="*/ 510196 w 510196"/>
                <a:gd name="connsiteY3" fmla="*/ 181136 h 538336"/>
                <a:gd name="connsiteX4" fmla="*/ 152996 w 510196"/>
                <a:gd name="connsiteY4" fmla="*/ 538336 h 538336"/>
                <a:gd name="connsiteX5" fmla="*/ 13958 w 510196"/>
                <a:gd name="connsiteY5" fmla="*/ 510266 h 538336"/>
                <a:gd name="connsiteX6" fmla="*/ 0 w 510196"/>
                <a:gd name="connsiteY6" fmla="*/ 502690 h 538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0196" h="538336">
                  <a:moveTo>
                    <a:pt x="0" y="0"/>
                  </a:moveTo>
                  <a:lnTo>
                    <a:pt x="459276" y="0"/>
                  </a:lnTo>
                  <a:lnTo>
                    <a:pt x="482126" y="42098"/>
                  </a:lnTo>
                  <a:cubicBezTo>
                    <a:pt x="500201" y="84833"/>
                    <a:pt x="510196" y="131817"/>
                    <a:pt x="510196" y="181136"/>
                  </a:cubicBezTo>
                  <a:cubicBezTo>
                    <a:pt x="510196" y="378412"/>
                    <a:pt x="350272" y="538336"/>
                    <a:pt x="152996" y="538336"/>
                  </a:cubicBezTo>
                  <a:cubicBezTo>
                    <a:pt x="103677" y="538336"/>
                    <a:pt x="56693" y="528341"/>
                    <a:pt x="13958" y="510266"/>
                  </a:cubicBezTo>
                  <a:lnTo>
                    <a:pt x="0" y="502690"/>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78" name="Freeform: Shape 77">
              <a:extLst>
                <a:ext uri="{FF2B5EF4-FFF2-40B4-BE49-F238E27FC236}">
                  <a16:creationId xmlns:a16="http://schemas.microsoft.com/office/drawing/2014/main" id="{E40DA8D2-FA4B-4282-9D44-48C27B63A1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528695" y="1"/>
              <a:ext cx="554074" cy="282754"/>
            </a:xfrm>
            <a:custGeom>
              <a:avLst/>
              <a:gdLst>
                <a:gd name="connsiteX0" fmla="*/ 644 w 309162"/>
                <a:gd name="connsiteY0" fmla="*/ 0 h 157771"/>
                <a:gd name="connsiteX1" fmla="*/ 308518 w 309162"/>
                <a:gd name="connsiteY1" fmla="*/ 0 h 157771"/>
                <a:gd name="connsiteX2" fmla="*/ 309162 w 309162"/>
                <a:gd name="connsiteY2" fmla="*/ 3190 h 157771"/>
                <a:gd name="connsiteX3" fmla="*/ 154581 w 309162"/>
                <a:gd name="connsiteY3" fmla="*/ 157771 h 157771"/>
                <a:gd name="connsiteX4" fmla="*/ 0 w 309162"/>
                <a:gd name="connsiteY4" fmla="*/ 3190 h 157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162" h="157771">
                  <a:moveTo>
                    <a:pt x="644" y="0"/>
                  </a:moveTo>
                  <a:lnTo>
                    <a:pt x="308518" y="0"/>
                  </a:lnTo>
                  <a:lnTo>
                    <a:pt x="309162" y="3190"/>
                  </a:lnTo>
                  <a:cubicBezTo>
                    <a:pt x="309162" y="88563"/>
                    <a:pt x="239954" y="157771"/>
                    <a:pt x="154581" y="157771"/>
                  </a:cubicBezTo>
                  <a:cubicBezTo>
                    <a:pt x="69208" y="157771"/>
                    <a:pt x="0" y="88563"/>
                    <a:pt x="0" y="3190"/>
                  </a:cubicBez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79" name="Oval 78">
              <a:extLst>
                <a:ext uri="{FF2B5EF4-FFF2-40B4-BE49-F238E27FC236}">
                  <a16:creationId xmlns:a16="http://schemas.microsoft.com/office/drawing/2014/main" id="{99065014-CB18-414D-A527-31ECC45700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04140" y="1132500"/>
              <a:ext cx="84680" cy="84680"/>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80" name="Freeform: Shape 79">
              <a:extLst>
                <a:ext uri="{FF2B5EF4-FFF2-40B4-BE49-F238E27FC236}">
                  <a16:creationId xmlns:a16="http://schemas.microsoft.com/office/drawing/2014/main" id="{8F39E27A-56C1-4328-8DF1-2DA147C784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51348" y="5576515"/>
              <a:ext cx="137603" cy="210490"/>
            </a:xfrm>
            <a:custGeom>
              <a:avLst/>
              <a:gdLst>
                <a:gd name="connsiteX0" fmla="*/ 105245 w 137603"/>
                <a:gd name="connsiteY0" fmla="*/ 0 h 210490"/>
                <a:gd name="connsiteX1" fmla="*/ 137603 w 137603"/>
                <a:gd name="connsiteY1" fmla="*/ 6533 h 210490"/>
                <a:gd name="connsiteX2" fmla="*/ 137603 w 137603"/>
                <a:gd name="connsiteY2" fmla="*/ 203957 h 210490"/>
                <a:gd name="connsiteX3" fmla="*/ 105245 w 137603"/>
                <a:gd name="connsiteY3" fmla="*/ 210490 h 210490"/>
                <a:gd name="connsiteX4" fmla="*/ 0 w 137603"/>
                <a:gd name="connsiteY4" fmla="*/ 105245 h 210490"/>
                <a:gd name="connsiteX5" fmla="*/ 105245 w 137603"/>
                <a:gd name="connsiteY5" fmla="*/ 0 h 210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603" h="210490">
                  <a:moveTo>
                    <a:pt x="105245" y="0"/>
                  </a:moveTo>
                  <a:lnTo>
                    <a:pt x="137603" y="6533"/>
                  </a:lnTo>
                  <a:lnTo>
                    <a:pt x="137603" y="203957"/>
                  </a:lnTo>
                  <a:lnTo>
                    <a:pt x="105245" y="210490"/>
                  </a:lnTo>
                  <a:cubicBezTo>
                    <a:pt x="47120" y="210490"/>
                    <a:pt x="0" y="163370"/>
                    <a:pt x="0" y="105245"/>
                  </a:cubicBezTo>
                  <a:cubicBezTo>
                    <a:pt x="0" y="47120"/>
                    <a:pt x="47120" y="0"/>
                    <a:pt x="105245" y="0"/>
                  </a:cubicBezTo>
                  <a:close/>
                </a:path>
              </a:pathLst>
            </a:cu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grpSp>
      <p:sp useBgFill="1">
        <p:nvSpPr>
          <p:cNvPr id="82" name="Rectangle 81">
            <a:extLst>
              <a:ext uri="{FF2B5EF4-FFF2-40B4-BE49-F238E27FC236}">
                <a16:creationId xmlns:a16="http://schemas.microsoft.com/office/drawing/2014/main" id="{ABDACBDB-9C38-4364-A45F-E430E57D76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4" name="Rectangle 83">
            <a:extLst>
              <a:ext uri="{FF2B5EF4-FFF2-40B4-BE49-F238E27FC236}">
                <a16:creationId xmlns:a16="http://schemas.microsoft.com/office/drawing/2014/main" id="{E84FA0A4-DC00-4A44-912A-BAC6A6C131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bg2">
              <a:lumMod val="9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grpSp>
        <p:nvGrpSpPr>
          <p:cNvPr id="86" name="Decorative Circles">
            <a:extLst>
              <a:ext uri="{FF2B5EF4-FFF2-40B4-BE49-F238E27FC236}">
                <a16:creationId xmlns:a16="http://schemas.microsoft.com/office/drawing/2014/main" id="{2880F677-3490-475B-ABC2-E84BDEC56AE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74277" y="956155"/>
            <a:ext cx="9049452" cy="1836961"/>
            <a:chOff x="374277" y="956155"/>
            <a:chExt cx="9049452" cy="1836961"/>
          </a:xfrm>
        </p:grpSpPr>
        <p:sp>
          <p:nvSpPr>
            <p:cNvPr id="87" name="Oval 86">
              <a:extLst>
                <a:ext uri="{FF2B5EF4-FFF2-40B4-BE49-F238E27FC236}">
                  <a16:creationId xmlns:a16="http://schemas.microsoft.com/office/drawing/2014/main" id="{A7BBAE30-715D-4400-9E05-1E39217EC8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06096" y="1977248"/>
              <a:ext cx="226735" cy="226735"/>
            </a:xfrm>
            <a:prstGeom prst="ellipse">
              <a:avLst/>
            </a:prstGeom>
            <a:solidFill>
              <a:srgbClr val="9744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2F9419BD-66B8-4B5D-979F-64863DD321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68530" y="956155"/>
              <a:ext cx="466441" cy="466441"/>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a:extLst>
                <a:ext uri="{FF2B5EF4-FFF2-40B4-BE49-F238E27FC236}">
                  <a16:creationId xmlns:a16="http://schemas.microsoft.com/office/drawing/2014/main" id="{40E411BB-D3CD-40AD-9676-915898DABD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10362" y="2354408"/>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a:extLst>
                <a:ext uri="{FF2B5EF4-FFF2-40B4-BE49-F238E27FC236}">
                  <a16:creationId xmlns:a16="http://schemas.microsoft.com/office/drawing/2014/main" id="{70FC9C30-25A3-47A4-9A66-92AE50359B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4277" y="1901154"/>
              <a:ext cx="226735" cy="226735"/>
            </a:xfrm>
            <a:prstGeom prst="ellipse">
              <a:avLst/>
            </a:prstGeom>
            <a:solidFill>
              <a:srgbClr val="9744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38C1C480-F57B-4132-A7DA-6909F076CF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1012" y="2326675"/>
              <a:ext cx="466441" cy="466441"/>
            </a:xfrm>
            <a:prstGeom prst="ellipse">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3" name="Oval 3">
            <a:extLst>
              <a:ext uri="{FF2B5EF4-FFF2-40B4-BE49-F238E27FC236}">
                <a16:creationId xmlns:a16="http://schemas.microsoft.com/office/drawing/2014/main" id="{83530D07-6CB8-4A4F-8F6A-9BA5DAFB31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665048" y="0"/>
            <a:ext cx="4408870" cy="2474031"/>
          </a:xfrm>
          <a:custGeom>
            <a:avLst/>
            <a:gdLst>
              <a:gd name="connsiteX0" fmla="*/ 18128 w 4408870"/>
              <a:gd name="connsiteY0" fmla="*/ 0 h 2474031"/>
              <a:gd name="connsiteX1" fmla="*/ 4390742 w 4408870"/>
              <a:gd name="connsiteY1" fmla="*/ 0 h 2474031"/>
              <a:gd name="connsiteX2" fmla="*/ 4397489 w 4408870"/>
              <a:gd name="connsiteY2" fmla="*/ 44205 h 2474031"/>
              <a:gd name="connsiteX3" fmla="*/ 4408870 w 4408870"/>
              <a:gd name="connsiteY3" fmla="*/ 269596 h 2474031"/>
              <a:gd name="connsiteX4" fmla="*/ 2204435 w 4408870"/>
              <a:gd name="connsiteY4" fmla="*/ 2474031 h 2474031"/>
              <a:gd name="connsiteX5" fmla="*/ 0 w 4408870"/>
              <a:gd name="connsiteY5" fmla="*/ 269596 h 2474031"/>
              <a:gd name="connsiteX6" fmla="*/ 11381 w 4408870"/>
              <a:gd name="connsiteY6" fmla="*/ 44205 h 2474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8870" h="2474031">
                <a:moveTo>
                  <a:pt x="18128" y="0"/>
                </a:moveTo>
                <a:lnTo>
                  <a:pt x="4390742" y="0"/>
                </a:lnTo>
                <a:lnTo>
                  <a:pt x="4397489" y="44205"/>
                </a:lnTo>
                <a:cubicBezTo>
                  <a:pt x="4405015" y="118312"/>
                  <a:pt x="4408870" y="193504"/>
                  <a:pt x="4408870" y="269596"/>
                </a:cubicBezTo>
                <a:cubicBezTo>
                  <a:pt x="4408870" y="1487072"/>
                  <a:pt x="3421911" y="2474031"/>
                  <a:pt x="2204435" y="2474031"/>
                </a:cubicBezTo>
                <a:cubicBezTo>
                  <a:pt x="986959" y="2474031"/>
                  <a:pt x="0" y="1487072"/>
                  <a:pt x="0" y="269596"/>
                </a:cubicBezTo>
                <a:cubicBezTo>
                  <a:pt x="0" y="193504"/>
                  <a:pt x="3855" y="118312"/>
                  <a:pt x="11381" y="44205"/>
                </a:cubicBezTo>
                <a:close/>
              </a:path>
            </a:pathLst>
          </a:cu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5" name="Graphic 94">
            <a:extLst>
              <a:ext uri="{FF2B5EF4-FFF2-40B4-BE49-F238E27FC236}">
                <a16:creationId xmlns:a16="http://schemas.microsoft.com/office/drawing/2014/main" id="{94965F7A-44F2-4AEF-8A25-106E57C6379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3"/>
              </a:ext>
            </a:extLst>
          </a:blip>
          <a:srcRect l="14832" t="48467" r="13582" b="10444"/>
          <a:stretch/>
        </p:blipFill>
        <p:spPr>
          <a:xfrm>
            <a:off x="688614" y="34965"/>
            <a:ext cx="4368276" cy="2507327"/>
          </a:xfrm>
          <a:prstGeom prst="rect">
            <a:avLst/>
          </a:prstGeom>
        </p:spPr>
      </p:pic>
      <p:sp>
        <p:nvSpPr>
          <p:cNvPr id="97" name="Oval 4">
            <a:extLst>
              <a:ext uri="{FF2B5EF4-FFF2-40B4-BE49-F238E27FC236}">
                <a16:creationId xmlns:a16="http://schemas.microsoft.com/office/drawing/2014/main" id="{A0B0F77F-92C2-4EA4-88A3-070B345D00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09152" y="94983"/>
            <a:ext cx="2698133" cy="2698133"/>
          </a:xfrm>
          <a:prstGeom prst="ellipse">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Oval 2">
            <a:extLst>
              <a:ext uri="{FF2B5EF4-FFF2-40B4-BE49-F238E27FC236}">
                <a16:creationId xmlns:a16="http://schemas.microsoft.com/office/drawing/2014/main" id="{2F3205C3-F980-4EB3-9545-9CAA456A4D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9326987" y="0"/>
            <a:ext cx="2861965" cy="3133761"/>
          </a:xfrm>
          <a:custGeom>
            <a:avLst/>
            <a:gdLst>
              <a:gd name="connsiteX0" fmla="*/ 152193 w 2976254"/>
              <a:gd name="connsiteY0" fmla="*/ 0 h 3258904"/>
              <a:gd name="connsiteX1" fmla="*/ 2976254 w 2976254"/>
              <a:gd name="connsiteY1" fmla="*/ 0 h 3258904"/>
              <a:gd name="connsiteX2" fmla="*/ 2976254 w 2976254"/>
              <a:gd name="connsiteY2" fmla="*/ 3192289 h 3258904"/>
              <a:gd name="connsiteX3" fmla="*/ 2908439 w 2976254"/>
              <a:gd name="connsiteY3" fmla="*/ 3209726 h 3258904"/>
              <a:gd name="connsiteX4" fmla="*/ 2420603 w 2976254"/>
              <a:gd name="connsiteY4" fmla="*/ 3258904 h 3258904"/>
              <a:gd name="connsiteX5" fmla="*/ 0 w 2976254"/>
              <a:gd name="connsiteY5" fmla="*/ 838301 h 3258904"/>
              <a:gd name="connsiteX6" fmla="*/ 108826 w 2976254"/>
              <a:gd name="connsiteY6" fmla="*/ 118488 h 3258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76254" h="3258904">
                <a:moveTo>
                  <a:pt x="152193" y="0"/>
                </a:moveTo>
                <a:lnTo>
                  <a:pt x="2976254" y="0"/>
                </a:lnTo>
                <a:lnTo>
                  <a:pt x="2976254" y="3192289"/>
                </a:lnTo>
                <a:lnTo>
                  <a:pt x="2908439" y="3209726"/>
                </a:lnTo>
                <a:cubicBezTo>
                  <a:pt x="2750864" y="3241971"/>
                  <a:pt x="2587711" y="3258904"/>
                  <a:pt x="2420603" y="3258904"/>
                </a:cubicBezTo>
                <a:cubicBezTo>
                  <a:pt x="1083741" y="3258904"/>
                  <a:pt x="0" y="2175163"/>
                  <a:pt x="0" y="838301"/>
                </a:cubicBezTo>
                <a:cubicBezTo>
                  <a:pt x="0" y="587639"/>
                  <a:pt x="38100" y="345877"/>
                  <a:pt x="108826" y="118488"/>
                </a:cubicBezTo>
                <a:close/>
              </a:path>
            </a:pathLst>
          </a:cu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schemeClr val="bg1"/>
              </a:solidFill>
              <a:latin typeface="+mj-lt"/>
            </a:endParaRPr>
          </a:p>
        </p:txBody>
      </p:sp>
      <p:pic>
        <p:nvPicPr>
          <p:cNvPr id="101" name="Graphic 100">
            <a:extLst>
              <a:ext uri="{FF2B5EF4-FFF2-40B4-BE49-F238E27FC236}">
                <a16:creationId xmlns:a16="http://schemas.microsoft.com/office/drawing/2014/main" id="{D916385E-2011-4632-B599-29C7D2834E1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biLevel thresh="25000"/>
            <a:extLst>
              <a:ext uri="{28A0092B-C50C-407E-A947-70E740481C1C}">
                <a14:useLocalDpi xmlns:a14="http://schemas.microsoft.com/office/drawing/2010/main" val="0"/>
              </a:ext>
              <a:ext uri="{96DAC541-7B7A-43D3-8B79-37D633B846F1}">
                <asvg:svgBlip xmlns:asvg="http://schemas.microsoft.com/office/drawing/2016/SVG/main" r:embed="rId5"/>
              </a:ext>
            </a:extLst>
          </a:blip>
          <a:srcRect l="35917" t="40037" r="12288" b="12942"/>
          <a:stretch/>
        </p:blipFill>
        <p:spPr>
          <a:xfrm rot="5400000">
            <a:off x="9216339" y="143722"/>
            <a:ext cx="3119383" cy="2831939"/>
          </a:xfrm>
          <a:prstGeom prst="rect">
            <a:avLst/>
          </a:prstGeom>
        </p:spPr>
      </p:pic>
      <p:sp>
        <p:nvSpPr>
          <p:cNvPr id="2" name="Title 1">
            <a:extLst>
              <a:ext uri="{FF2B5EF4-FFF2-40B4-BE49-F238E27FC236}">
                <a16:creationId xmlns:a16="http://schemas.microsoft.com/office/drawing/2014/main" id="{4B33A5B1-7DAA-2068-6FCD-34B94DEE4AA2}"/>
              </a:ext>
            </a:extLst>
          </p:cNvPr>
          <p:cNvSpPr>
            <a:spLocks noGrp="1"/>
          </p:cNvSpPr>
          <p:nvPr>
            <p:ph type="title"/>
          </p:nvPr>
        </p:nvSpPr>
        <p:spPr>
          <a:xfrm>
            <a:off x="4563043" y="4064885"/>
            <a:ext cx="3856983" cy="1220361"/>
          </a:xfrm>
        </p:spPr>
        <p:txBody>
          <a:bodyPr vert="horz" lIns="91440" tIns="45720" rIns="91440" bIns="45720" rtlCol="0" anchor="b">
            <a:normAutofit/>
          </a:bodyPr>
          <a:lstStyle/>
          <a:p>
            <a:pPr>
              <a:lnSpc>
                <a:spcPct val="90000"/>
              </a:lnSpc>
            </a:pPr>
            <a:r>
              <a:rPr lang="en-US" dirty="0"/>
              <a:t>Thank</a:t>
            </a:r>
            <a:r>
              <a:rPr lang="en-US" altLang="zh-CN" dirty="0"/>
              <a:t> You</a:t>
            </a:r>
            <a:endParaRPr lang="en-US" dirty="0"/>
          </a:p>
        </p:txBody>
      </p:sp>
      <p:pic>
        <p:nvPicPr>
          <p:cNvPr id="103" name="Graphic 102">
            <a:extLst>
              <a:ext uri="{FF2B5EF4-FFF2-40B4-BE49-F238E27FC236}">
                <a16:creationId xmlns:a16="http://schemas.microsoft.com/office/drawing/2014/main" id="{A6269A2E-1142-4640-87F2-FB272B760D8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909151" y="94982"/>
            <a:ext cx="2698133" cy="2698133"/>
          </a:xfrm>
          <a:prstGeom prst="rect">
            <a:avLst/>
          </a:prstGeom>
        </p:spPr>
      </p:pic>
      <p:sp>
        <p:nvSpPr>
          <p:cNvPr id="105" name="Oval 1">
            <a:extLst>
              <a:ext uri="{FF2B5EF4-FFF2-40B4-BE49-F238E27FC236}">
                <a16:creationId xmlns:a16="http://schemas.microsoft.com/office/drawing/2014/main" id="{6268828B-23B3-4AF6-A838-6F0128B6F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90" y="3219078"/>
            <a:ext cx="3186814" cy="3638922"/>
          </a:xfrm>
          <a:custGeom>
            <a:avLst/>
            <a:gdLst>
              <a:gd name="connsiteX0" fmla="*/ 1156116 w 3186814"/>
              <a:gd name="connsiteY0" fmla="*/ 0 h 3638922"/>
              <a:gd name="connsiteX1" fmla="*/ 3186814 w 3186814"/>
              <a:gd name="connsiteY1" fmla="*/ 2030698 h 3638922"/>
              <a:gd name="connsiteX2" fmla="*/ 2447829 w 3186814"/>
              <a:gd name="connsiteY2" fmla="*/ 3597684 h 3638922"/>
              <a:gd name="connsiteX3" fmla="*/ 2392682 w 3186814"/>
              <a:gd name="connsiteY3" fmla="*/ 3638922 h 3638922"/>
              <a:gd name="connsiteX4" fmla="*/ 0 w 3186814"/>
              <a:gd name="connsiteY4" fmla="*/ 3638922 h 3638922"/>
              <a:gd name="connsiteX5" fmla="*/ 0 w 3186814"/>
              <a:gd name="connsiteY5" fmla="*/ 362315 h 3638922"/>
              <a:gd name="connsiteX6" fmla="*/ 20733 w 3186814"/>
              <a:gd name="connsiteY6" fmla="*/ 346811 h 3638922"/>
              <a:gd name="connsiteX7" fmla="*/ 1156116 w 3186814"/>
              <a:gd name="connsiteY7" fmla="*/ 0 h 3638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86814" h="3638922">
                <a:moveTo>
                  <a:pt x="1156116" y="0"/>
                </a:moveTo>
                <a:cubicBezTo>
                  <a:pt x="2277640" y="0"/>
                  <a:pt x="3186814" y="909174"/>
                  <a:pt x="3186814" y="2030698"/>
                </a:cubicBezTo>
                <a:cubicBezTo>
                  <a:pt x="3186814" y="2661556"/>
                  <a:pt x="2899146" y="3225224"/>
                  <a:pt x="2447829" y="3597684"/>
                </a:cubicBezTo>
                <a:lnTo>
                  <a:pt x="2392682" y="3638922"/>
                </a:lnTo>
                <a:lnTo>
                  <a:pt x="0" y="3638922"/>
                </a:lnTo>
                <a:lnTo>
                  <a:pt x="0" y="362315"/>
                </a:lnTo>
                <a:lnTo>
                  <a:pt x="20733" y="346811"/>
                </a:lnTo>
                <a:cubicBezTo>
                  <a:pt x="344835" y="127853"/>
                  <a:pt x="735545" y="0"/>
                  <a:pt x="1156116" y="0"/>
                </a:cubicBezTo>
                <a:close/>
              </a:path>
            </a:pathLst>
          </a:cu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7" name="Graphic 106">
            <a:extLst>
              <a:ext uri="{FF2B5EF4-FFF2-40B4-BE49-F238E27FC236}">
                <a16:creationId xmlns:a16="http://schemas.microsoft.com/office/drawing/2014/main" id="{39A1D611-C6DC-43FA-ACA3-C4E70E1BD0B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8">
            <a:duotone>
              <a:schemeClr val="accent3">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2100" y="3665550"/>
            <a:ext cx="3192449" cy="3192449"/>
          </a:xfrm>
          <a:prstGeom prst="rect">
            <a:avLst/>
          </a:prstGeom>
        </p:spPr>
      </p:pic>
      <p:sp>
        <p:nvSpPr>
          <p:cNvPr id="6" name="Oval 5">
            <a:extLst>
              <a:ext uri="{FF2B5EF4-FFF2-40B4-BE49-F238E27FC236}">
                <a16:creationId xmlns:a16="http://schemas.microsoft.com/office/drawing/2014/main" id="{BFFE80D8-6A4A-9A27-EDD7-849C994FE230}"/>
              </a:ext>
            </a:extLst>
          </p:cNvPr>
          <p:cNvSpPr>
            <a:spLocks noGrp="1" noRot="1" noMove="1" noResize="1" noEditPoints="1" noAdjustHandles="1" noChangeArrowheads="1" noChangeShapeType="1"/>
          </p:cNvSpPr>
          <p:nvPr/>
        </p:nvSpPr>
        <p:spPr>
          <a:xfrm>
            <a:off x="8664577" y="3214365"/>
            <a:ext cx="4248446" cy="4189298"/>
          </a:xfrm>
          <a:prstGeom prst="ellipse">
            <a:avLst/>
          </a:prstGeom>
          <a:solidFill>
            <a:schemeClr val="tx2">
              <a:lumMod val="10000"/>
              <a:lumOff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pic>
        <p:nvPicPr>
          <p:cNvPr id="5" name="Graphic 4" descr="Clipboard Partially Checked outline">
            <a:extLst>
              <a:ext uri="{FF2B5EF4-FFF2-40B4-BE49-F238E27FC236}">
                <a16:creationId xmlns:a16="http://schemas.microsoft.com/office/drawing/2014/main" id="{D8DDB770-83BE-EBDD-B570-8B9464A63F9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310362" y="3929868"/>
            <a:ext cx="2600770" cy="2600770"/>
          </a:xfrm>
          <a:prstGeom prst="rect">
            <a:avLst/>
          </a:prstGeom>
        </p:spPr>
      </p:pic>
    </p:spTree>
    <p:extLst>
      <p:ext uri="{BB962C8B-B14F-4D97-AF65-F5344CB8AC3E}">
        <p14:creationId xmlns:p14="http://schemas.microsoft.com/office/powerpoint/2010/main" val="12559968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396EAA-28D5-1B0D-F38B-BDA904277C74}"/>
              </a:ext>
            </a:extLst>
          </p:cNvPr>
          <p:cNvSpPr>
            <a:spLocks noGrp="1"/>
          </p:cNvSpPr>
          <p:nvPr>
            <p:ph type="title"/>
          </p:nvPr>
        </p:nvSpPr>
        <p:spPr/>
        <p:txBody>
          <a:bodyPr>
            <a:normAutofit/>
          </a:bodyPr>
          <a:lstStyle/>
          <a:p>
            <a:r>
              <a:rPr lang="en-US" altLang="zh-CN" dirty="0"/>
              <a:t>1.1</a:t>
            </a:r>
            <a:r>
              <a:rPr lang="zh-CN" altLang="en-US" dirty="0"/>
              <a:t> 数理统计分析的基本概念</a:t>
            </a:r>
            <a:endParaRPr lang="en-CN" dirty="0"/>
          </a:p>
        </p:txBody>
      </p:sp>
      <p:sp>
        <p:nvSpPr>
          <p:cNvPr id="3" name="Content Placeholder 2">
            <a:extLst>
              <a:ext uri="{FF2B5EF4-FFF2-40B4-BE49-F238E27FC236}">
                <a16:creationId xmlns:a16="http://schemas.microsoft.com/office/drawing/2014/main" id="{B3C0D6D3-97C0-2007-077E-0FF8FB0B03DE}"/>
              </a:ext>
            </a:extLst>
          </p:cNvPr>
          <p:cNvSpPr>
            <a:spLocks noGrp="1"/>
          </p:cNvSpPr>
          <p:nvPr>
            <p:ph idx="1"/>
          </p:nvPr>
        </p:nvSpPr>
        <p:spPr>
          <a:xfrm>
            <a:off x="777240" y="1825624"/>
            <a:ext cx="10659110" cy="5032375"/>
          </a:xfrm>
        </p:spPr>
        <p:txBody>
          <a:bodyPr>
            <a:normAutofit/>
          </a:bodyPr>
          <a:lstStyle/>
          <a:p>
            <a:pPr marL="0" indent="0">
              <a:buNone/>
            </a:pPr>
            <a:r>
              <a:rPr lang="zh-CN" altLang="en-US" sz="2800" dirty="0">
                <a:solidFill>
                  <a:srgbClr val="0066FF"/>
                </a:solidFill>
              </a:rPr>
              <a:t>数理统计分析</a:t>
            </a:r>
            <a:endParaRPr lang="en-US" altLang="zh-CN" sz="2800" dirty="0">
              <a:solidFill>
                <a:srgbClr val="0066FF"/>
              </a:solidFill>
            </a:endParaRPr>
          </a:p>
          <a:p>
            <a:pPr lvl="1"/>
            <a:r>
              <a:rPr lang="zh-CN" altLang="en-US" dirty="0"/>
              <a:t>数理统计分析是一种基于数学和统计学原理的分析方法，主要用于处理不确定性和随机性。它专注于通过数学模型推断数据的规律，</a:t>
            </a:r>
            <a:r>
              <a:rPr lang="zh-CN" altLang="en-US" dirty="0">
                <a:solidFill>
                  <a:srgbClr val="FF0000"/>
                </a:solidFill>
              </a:rPr>
              <a:t>常使用概率论和统计推断的方法来分析数据</a:t>
            </a:r>
            <a:r>
              <a:rPr lang="zh-CN" altLang="en-US" dirty="0"/>
              <a:t>。数理统计分析</a:t>
            </a:r>
            <a:r>
              <a:rPr lang="zh-CN" altLang="en-US" dirty="0">
                <a:solidFill>
                  <a:srgbClr val="FF0000"/>
                </a:solidFill>
              </a:rPr>
              <a:t>侧重于理论推导和数学上的严谨性</a:t>
            </a:r>
            <a:r>
              <a:rPr lang="zh-CN" altLang="en-US" dirty="0"/>
              <a:t>，帮助从样本数据中得出关于总体的结论。</a:t>
            </a:r>
            <a:endParaRPr lang="en-US" altLang="zh-CN" dirty="0"/>
          </a:p>
          <a:p>
            <a:pPr marL="0" indent="0">
              <a:buNone/>
            </a:pPr>
            <a:r>
              <a:rPr lang="zh-CN" altLang="en-US" sz="2800" dirty="0">
                <a:solidFill>
                  <a:srgbClr val="0066FF"/>
                </a:solidFill>
              </a:rPr>
              <a:t>数据分析</a:t>
            </a:r>
            <a:endParaRPr lang="en-US" altLang="zh-CN" sz="2800" dirty="0">
              <a:solidFill>
                <a:srgbClr val="0066FF"/>
              </a:solidFill>
            </a:endParaRPr>
          </a:p>
          <a:p>
            <a:pPr lvl="1"/>
            <a:r>
              <a:rPr lang="zh-CN" altLang="en-US" dirty="0"/>
              <a:t>据分析是一种广义的术语，指的是</a:t>
            </a:r>
            <a:r>
              <a:rPr lang="zh-CN" altLang="en-US" dirty="0">
                <a:solidFill>
                  <a:srgbClr val="FF0000"/>
                </a:solidFill>
              </a:rPr>
              <a:t>从原始数据中提取有意义的信息</a:t>
            </a:r>
            <a:r>
              <a:rPr lang="zh-CN" altLang="en-US" dirty="0"/>
              <a:t>和洞见的过程。它包含数据的收集、清理、可视化、建模和解释等多个步骤。数据分析</a:t>
            </a:r>
            <a:r>
              <a:rPr lang="zh-CN" altLang="en-US" dirty="0">
                <a:solidFill>
                  <a:srgbClr val="FF0000"/>
                </a:solidFill>
              </a:rPr>
              <a:t>不仅限于统计学方法，还包括其他技术，如机器学习、数据挖掘等</a:t>
            </a:r>
            <a:r>
              <a:rPr lang="zh-CN" altLang="en-US" dirty="0"/>
              <a:t>，用于解决实际问题。</a:t>
            </a:r>
            <a:endParaRPr lang="en-US" altLang="zh-CN" dirty="0"/>
          </a:p>
        </p:txBody>
      </p:sp>
    </p:spTree>
    <p:extLst>
      <p:ext uri="{BB962C8B-B14F-4D97-AF65-F5344CB8AC3E}">
        <p14:creationId xmlns:p14="http://schemas.microsoft.com/office/powerpoint/2010/main" val="1162418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 calcmode="lin" valueType="num">
                                      <p:cBhvr additive="base">
                                        <p:cTn id="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2" end="2"/>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anim calcmode="lin" valueType="num">
                                      <p:cBhvr additive="base">
                                        <p:cTn id="1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396EAA-28D5-1B0D-F38B-BDA904277C74}"/>
              </a:ext>
            </a:extLst>
          </p:cNvPr>
          <p:cNvSpPr>
            <a:spLocks noGrp="1"/>
          </p:cNvSpPr>
          <p:nvPr>
            <p:ph type="title"/>
          </p:nvPr>
        </p:nvSpPr>
        <p:spPr/>
        <p:txBody>
          <a:bodyPr>
            <a:normAutofit/>
          </a:bodyPr>
          <a:lstStyle/>
          <a:p>
            <a:r>
              <a:rPr lang="en-US" altLang="zh-CN" dirty="0"/>
              <a:t>1.1</a:t>
            </a:r>
            <a:r>
              <a:rPr lang="zh-CN" altLang="en-US" dirty="0"/>
              <a:t> 数理统计分析的基本概念</a:t>
            </a:r>
            <a:endParaRPr lang="en-CN" dirty="0"/>
          </a:p>
        </p:txBody>
      </p:sp>
      <p:sp>
        <p:nvSpPr>
          <p:cNvPr id="3" name="Content Placeholder 2">
            <a:extLst>
              <a:ext uri="{FF2B5EF4-FFF2-40B4-BE49-F238E27FC236}">
                <a16:creationId xmlns:a16="http://schemas.microsoft.com/office/drawing/2014/main" id="{B3C0D6D3-97C0-2007-077E-0FF8FB0B03DE}"/>
              </a:ext>
            </a:extLst>
          </p:cNvPr>
          <p:cNvSpPr>
            <a:spLocks noGrp="1"/>
          </p:cNvSpPr>
          <p:nvPr>
            <p:ph idx="1"/>
          </p:nvPr>
        </p:nvSpPr>
        <p:spPr>
          <a:xfrm>
            <a:off x="777240" y="1825624"/>
            <a:ext cx="10659110" cy="5032375"/>
          </a:xfrm>
        </p:spPr>
        <p:txBody>
          <a:bodyPr>
            <a:normAutofit/>
          </a:bodyPr>
          <a:lstStyle/>
          <a:p>
            <a:pPr marL="0" indent="0">
              <a:buNone/>
            </a:pPr>
            <a:r>
              <a:rPr lang="zh-CN" altLang="en-US" sz="2800" dirty="0">
                <a:solidFill>
                  <a:srgbClr val="0066FF"/>
                </a:solidFill>
              </a:rPr>
              <a:t>数理统计分析与数据分析</a:t>
            </a:r>
            <a:endParaRPr lang="en-US" altLang="zh-CN" sz="2800" dirty="0">
              <a:solidFill>
                <a:srgbClr val="0066FF"/>
              </a:solidFill>
            </a:endParaRPr>
          </a:p>
          <a:p>
            <a:r>
              <a:rPr lang="zh-CN" altLang="en-US" b="1" dirty="0"/>
              <a:t>数理统计分析</a:t>
            </a:r>
            <a:r>
              <a:rPr lang="zh-CN" altLang="en-US" dirty="0"/>
              <a:t> 是 </a:t>
            </a:r>
            <a:r>
              <a:rPr lang="zh-CN" altLang="en-US" b="1" dirty="0"/>
              <a:t>数据分析</a:t>
            </a:r>
            <a:r>
              <a:rPr lang="zh-CN" altLang="en-US" dirty="0"/>
              <a:t> 中的重要工具和理论基础，尤其在推断性分析中起着关键作用。许多数据分析的方法和工具依赖于统计学的基本理论，而统计学也为数据分析提供了科学的推断和模型构建方法。</a:t>
            </a:r>
            <a:endParaRPr lang="en-US" altLang="zh-CN" dirty="0"/>
          </a:p>
        </p:txBody>
      </p:sp>
    </p:spTree>
    <p:extLst>
      <p:ext uri="{BB962C8B-B14F-4D97-AF65-F5344CB8AC3E}">
        <p14:creationId xmlns:p14="http://schemas.microsoft.com/office/powerpoint/2010/main" val="11054567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396EAA-28D5-1B0D-F38B-BDA904277C74}"/>
              </a:ext>
            </a:extLst>
          </p:cNvPr>
          <p:cNvSpPr>
            <a:spLocks noGrp="1"/>
          </p:cNvSpPr>
          <p:nvPr>
            <p:ph type="title"/>
          </p:nvPr>
        </p:nvSpPr>
        <p:spPr/>
        <p:txBody>
          <a:bodyPr>
            <a:normAutofit/>
          </a:bodyPr>
          <a:lstStyle/>
          <a:p>
            <a:r>
              <a:rPr lang="en-US" altLang="zh-CN" dirty="0"/>
              <a:t>1.1</a:t>
            </a:r>
            <a:r>
              <a:rPr lang="zh-CN" altLang="en-US" dirty="0"/>
              <a:t> 数理统计分析的基本概念</a:t>
            </a:r>
            <a:endParaRPr lang="en-CN" dirty="0"/>
          </a:p>
        </p:txBody>
      </p:sp>
      <p:sp>
        <p:nvSpPr>
          <p:cNvPr id="3" name="Content Placeholder 2">
            <a:extLst>
              <a:ext uri="{FF2B5EF4-FFF2-40B4-BE49-F238E27FC236}">
                <a16:creationId xmlns:a16="http://schemas.microsoft.com/office/drawing/2014/main" id="{B3C0D6D3-97C0-2007-077E-0FF8FB0B03DE}"/>
              </a:ext>
            </a:extLst>
          </p:cNvPr>
          <p:cNvSpPr>
            <a:spLocks noGrp="1"/>
          </p:cNvSpPr>
          <p:nvPr>
            <p:ph idx="1"/>
          </p:nvPr>
        </p:nvSpPr>
        <p:spPr>
          <a:xfrm>
            <a:off x="777240" y="1825624"/>
            <a:ext cx="10659110" cy="5032375"/>
          </a:xfrm>
        </p:spPr>
        <p:txBody>
          <a:bodyPr>
            <a:normAutofit fontScale="92500"/>
          </a:bodyPr>
          <a:lstStyle/>
          <a:p>
            <a:pPr marL="0" indent="0">
              <a:buNone/>
            </a:pPr>
            <a:r>
              <a:rPr lang="zh-CN" altLang="en-US" sz="2800" dirty="0">
                <a:solidFill>
                  <a:srgbClr val="0066FF"/>
                </a:solidFill>
              </a:rPr>
              <a:t>数理统计分析重要性</a:t>
            </a:r>
            <a:endParaRPr lang="en-US" altLang="zh-CN" sz="2800" dirty="0">
              <a:solidFill>
                <a:srgbClr val="0066FF"/>
              </a:solidFill>
            </a:endParaRPr>
          </a:p>
          <a:p>
            <a:pPr>
              <a:spcBef>
                <a:spcPts val="600"/>
              </a:spcBef>
            </a:pPr>
            <a:r>
              <a:rPr lang="zh-CN" altLang="en-US" sz="2600" dirty="0"/>
              <a:t>支持决策</a:t>
            </a:r>
            <a:endParaRPr lang="en-US" altLang="zh-CN" sz="2600" dirty="0"/>
          </a:p>
          <a:p>
            <a:pPr lvl="1">
              <a:spcBef>
                <a:spcPts val="300"/>
              </a:spcBef>
            </a:pPr>
            <a:r>
              <a:rPr lang="zh-CN" altLang="en-US" dirty="0"/>
              <a:t>通过分析，组织和个人可以做出基于事实和数据的决策，减少主观判断的风险。例如，企业可以通过分析销售数据来制定市场策略。</a:t>
            </a:r>
            <a:endParaRPr lang="en-US" altLang="zh-CN" dirty="0"/>
          </a:p>
          <a:p>
            <a:pPr>
              <a:spcBef>
                <a:spcPts val="600"/>
              </a:spcBef>
            </a:pPr>
            <a:r>
              <a:rPr lang="zh-CN" altLang="en-US" sz="2600" dirty="0"/>
              <a:t>提高效率</a:t>
            </a:r>
            <a:endParaRPr lang="en-US" altLang="zh-CN" sz="2600" dirty="0"/>
          </a:p>
          <a:p>
            <a:pPr lvl="1">
              <a:spcBef>
                <a:spcPts val="300"/>
              </a:spcBef>
            </a:pPr>
            <a:r>
              <a:rPr lang="zh-CN" altLang="en-US" dirty="0"/>
              <a:t>统计分析帮助人们验证假设、评估模型、并确定结果的置信度，可以在减少实验次数的情况下得出可靠的结论，提高决策的效率并减少成本。例如：医学临床试验中，通过合理的实验设计和统计分析，在尽可能小的样本量下得到显著的结果。</a:t>
            </a:r>
            <a:endParaRPr lang="en-US" altLang="zh-CN" dirty="0"/>
          </a:p>
          <a:p>
            <a:pPr>
              <a:spcBef>
                <a:spcPts val="600"/>
              </a:spcBef>
            </a:pPr>
            <a:r>
              <a:rPr lang="zh-CN" altLang="en-US" sz="2600" dirty="0"/>
              <a:t>创新和改进</a:t>
            </a:r>
            <a:endParaRPr lang="en-US" altLang="zh-CN" sz="2600" dirty="0"/>
          </a:p>
          <a:p>
            <a:pPr lvl="1">
              <a:spcBef>
                <a:spcPts val="300"/>
              </a:spcBef>
            </a:pPr>
            <a:r>
              <a:rPr lang="zh-CN" altLang="en-US" dirty="0"/>
              <a:t>通过分析可以发现新的市场机会和创新点，推动业务改进和创新。例如，互联网公司通过分析用户行为数据，开发新的产品和服务。</a:t>
            </a:r>
            <a:endParaRPr lang="en-CN" dirty="0"/>
          </a:p>
        </p:txBody>
      </p:sp>
    </p:spTree>
    <p:extLst>
      <p:ext uri="{BB962C8B-B14F-4D97-AF65-F5344CB8AC3E}">
        <p14:creationId xmlns:p14="http://schemas.microsoft.com/office/powerpoint/2010/main" val="16011956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396EAA-28D5-1B0D-F38B-BDA904277C74}"/>
              </a:ext>
            </a:extLst>
          </p:cNvPr>
          <p:cNvSpPr>
            <a:spLocks noGrp="1"/>
          </p:cNvSpPr>
          <p:nvPr>
            <p:ph type="title"/>
          </p:nvPr>
        </p:nvSpPr>
        <p:spPr/>
        <p:txBody>
          <a:bodyPr>
            <a:normAutofit/>
          </a:bodyPr>
          <a:lstStyle/>
          <a:p>
            <a:r>
              <a:rPr lang="en-US" altLang="zh-CN" dirty="0"/>
              <a:t>1.1</a:t>
            </a:r>
            <a:r>
              <a:rPr lang="zh-CN" altLang="en-US" dirty="0"/>
              <a:t> 数理统计分析的基本概念</a:t>
            </a:r>
            <a:endParaRPr lang="en-CN" dirty="0"/>
          </a:p>
        </p:txBody>
      </p:sp>
      <p:sp>
        <p:nvSpPr>
          <p:cNvPr id="3" name="Content Placeholder 2">
            <a:extLst>
              <a:ext uri="{FF2B5EF4-FFF2-40B4-BE49-F238E27FC236}">
                <a16:creationId xmlns:a16="http://schemas.microsoft.com/office/drawing/2014/main" id="{B3C0D6D3-97C0-2007-077E-0FF8FB0B03DE}"/>
              </a:ext>
            </a:extLst>
          </p:cNvPr>
          <p:cNvSpPr>
            <a:spLocks noGrp="1"/>
          </p:cNvSpPr>
          <p:nvPr>
            <p:ph idx="1"/>
          </p:nvPr>
        </p:nvSpPr>
        <p:spPr>
          <a:xfrm>
            <a:off x="777240" y="1825624"/>
            <a:ext cx="10659110" cy="5032375"/>
          </a:xfrm>
        </p:spPr>
        <p:txBody>
          <a:bodyPr>
            <a:normAutofit/>
          </a:bodyPr>
          <a:lstStyle/>
          <a:p>
            <a:pPr marL="0" indent="0">
              <a:buNone/>
            </a:pPr>
            <a:r>
              <a:rPr lang="zh-CN" altLang="en-US" sz="2800" dirty="0">
                <a:solidFill>
                  <a:srgbClr val="0066FF"/>
                </a:solidFill>
              </a:rPr>
              <a:t>数理统计分析应用领域</a:t>
            </a:r>
            <a:endParaRPr lang="en-US" altLang="zh-CN" sz="2800" dirty="0">
              <a:solidFill>
                <a:srgbClr val="0066FF"/>
              </a:solidFill>
            </a:endParaRPr>
          </a:p>
          <a:p>
            <a:r>
              <a:rPr lang="zh-CN" altLang="en-US" dirty="0">
                <a:solidFill>
                  <a:srgbClr val="FF0000"/>
                </a:solidFill>
              </a:rPr>
              <a:t>商业：</a:t>
            </a:r>
            <a:r>
              <a:rPr lang="zh-CN" altLang="en-US" dirty="0"/>
              <a:t>市场分析、客户行为分析、销售预测、供应链管理等。例如，零售企业通过分析顾客购买行为，优化库存管理和销售策略。</a:t>
            </a:r>
            <a:endParaRPr lang="en-US" altLang="zh-CN" dirty="0"/>
          </a:p>
          <a:p>
            <a:r>
              <a:rPr lang="zh-CN" altLang="en-US" dirty="0">
                <a:solidFill>
                  <a:srgbClr val="FF0000"/>
                </a:solidFill>
              </a:rPr>
              <a:t>医学：</a:t>
            </a:r>
            <a:r>
              <a:rPr lang="zh-CN" altLang="en-US" dirty="0"/>
              <a:t>疾病预测、临床试验数据分析、基因数据分析等。例如，通过数理统计分析，确定某种疫苗的有效性，帮助全球范围内防治传染病。</a:t>
            </a:r>
            <a:endParaRPr lang="en-US" altLang="zh-CN" dirty="0"/>
          </a:p>
          <a:p>
            <a:r>
              <a:rPr lang="zh-CN" altLang="en-US" dirty="0">
                <a:solidFill>
                  <a:srgbClr val="FF0000"/>
                </a:solidFill>
              </a:rPr>
              <a:t>社会科学：</a:t>
            </a:r>
            <a:r>
              <a:rPr lang="zh-CN" altLang="en-US" dirty="0"/>
              <a:t>人口统计分析、社会行为研究、政策影响评估等。例如，心理学研究中使用统计分析方法评估不同心理干预措施的有效性。</a:t>
            </a:r>
            <a:endParaRPr lang="en-US" altLang="zh-CN" dirty="0"/>
          </a:p>
          <a:p>
            <a:r>
              <a:rPr lang="zh-CN" altLang="en-US" dirty="0">
                <a:solidFill>
                  <a:srgbClr val="FF0000"/>
                </a:solidFill>
              </a:rPr>
              <a:t>工程和科学：</a:t>
            </a:r>
            <a:r>
              <a:rPr lang="zh-CN" altLang="en-US" dirty="0"/>
              <a:t>实验数据分析、工程质量控制等。例如，工程项目中，通过可靠性统计分析预测设备的寿命周期和故障率，优化维护策略。</a:t>
            </a:r>
            <a:endParaRPr lang="en-CN" dirty="0"/>
          </a:p>
        </p:txBody>
      </p:sp>
    </p:spTree>
    <p:extLst>
      <p:ext uri="{BB962C8B-B14F-4D97-AF65-F5344CB8AC3E}">
        <p14:creationId xmlns:p14="http://schemas.microsoft.com/office/powerpoint/2010/main" val="35165193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396EAA-28D5-1B0D-F38B-BDA904277C74}"/>
              </a:ext>
            </a:extLst>
          </p:cNvPr>
          <p:cNvSpPr>
            <a:spLocks noGrp="1"/>
          </p:cNvSpPr>
          <p:nvPr>
            <p:ph type="title"/>
          </p:nvPr>
        </p:nvSpPr>
        <p:spPr/>
        <p:txBody>
          <a:bodyPr>
            <a:normAutofit/>
          </a:bodyPr>
          <a:lstStyle/>
          <a:p>
            <a:r>
              <a:rPr lang="en-US" altLang="zh-CN" dirty="0"/>
              <a:t>1.1</a:t>
            </a:r>
            <a:r>
              <a:rPr lang="zh-CN" altLang="en-US" dirty="0"/>
              <a:t> 数理统计分析的基本概念</a:t>
            </a:r>
            <a:endParaRPr lang="en-CN" dirty="0"/>
          </a:p>
        </p:txBody>
      </p:sp>
      <p:sp>
        <p:nvSpPr>
          <p:cNvPr id="3" name="Content Placeholder 2">
            <a:extLst>
              <a:ext uri="{FF2B5EF4-FFF2-40B4-BE49-F238E27FC236}">
                <a16:creationId xmlns:a16="http://schemas.microsoft.com/office/drawing/2014/main" id="{B3C0D6D3-97C0-2007-077E-0FF8FB0B03DE}"/>
              </a:ext>
            </a:extLst>
          </p:cNvPr>
          <p:cNvSpPr>
            <a:spLocks noGrp="1"/>
          </p:cNvSpPr>
          <p:nvPr>
            <p:ph idx="1"/>
          </p:nvPr>
        </p:nvSpPr>
        <p:spPr>
          <a:xfrm>
            <a:off x="777240" y="1825624"/>
            <a:ext cx="7315882" cy="5032375"/>
          </a:xfrm>
        </p:spPr>
        <p:txBody>
          <a:bodyPr>
            <a:normAutofit/>
          </a:bodyPr>
          <a:lstStyle/>
          <a:p>
            <a:pPr marL="0" indent="0">
              <a:buNone/>
            </a:pPr>
            <a:r>
              <a:rPr lang="zh-CN" altLang="en-US" sz="2600" dirty="0">
                <a:solidFill>
                  <a:srgbClr val="0066FF"/>
                </a:solidFill>
              </a:rPr>
              <a:t>数理统计分析基本流程</a:t>
            </a:r>
            <a:endParaRPr lang="en-US" altLang="zh-CN" sz="2600" dirty="0">
              <a:solidFill>
                <a:srgbClr val="0066FF"/>
              </a:solidFill>
            </a:endParaRPr>
          </a:p>
          <a:p>
            <a:r>
              <a:rPr lang="zh-CN" altLang="en-US" dirty="0"/>
              <a:t>问题定义：明确研究问题和分析目标</a:t>
            </a:r>
            <a:endParaRPr lang="en-US" altLang="zh-CN" dirty="0"/>
          </a:p>
          <a:p>
            <a:r>
              <a:rPr lang="zh-CN" altLang="en-US" dirty="0"/>
              <a:t>数据收集：通过合适的抽样方法获取代表性数据</a:t>
            </a:r>
            <a:endParaRPr lang="en-US" altLang="zh-CN" dirty="0"/>
          </a:p>
          <a:p>
            <a:r>
              <a:rPr lang="zh-CN" altLang="en-US" dirty="0"/>
              <a:t>数据处理：清理数据、处理缺失值和异常值，准备数据进行分析</a:t>
            </a:r>
            <a:endParaRPr lang="en-US" altLang="zh-CN" dirty="0"/>
          </a:p>
          <a:p>
            <a:r>
              <a:rPr lang="zh-CN" altLang="en-US" dirty="0"/>
              <a:t>结果解释与报告：总结分析结果并撰写报告</a:t>
            </a:r>
            <a:endParaRPr lang="en-US" altLang="zh-CN" dirty="0"/>
          </a:p>
          <a:p>
            <a:r>
              <a:rPr lang="zh-CN" altLang="en-US" dirty="0"/>
              <a:t>决策与应用：将分析结果用于实际决策和应用中</a:t>
            </a:r>
            <a:endParaRPr lang="en-CN" dirty="0"/>
          </a:p>
        </p:txBody>
      </p:sp>
      <p:pic>
        <p:nvPicPr>
          <p:cNvPr id="6147" name="Picture 3">
            <a:extLst>
              <a:ext uri="{FF2B5EF4-FFF2-40B4-BE49-F238E27FC236}">
                <a16:creationId xmlns:a16="http://schemas.microsoft.com/office/drawing/2014/main" id="{9687F17D-A75D-2013-A304-536239CA3B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44100" y="0"/>
            <a:ext cx="2247900" cy="6905711"/>
          </a:xfrm>
          <a:prstGeom prst="rect">
            <a:avLst/>
          </a:prstGeom>
          <a:noFill/>
          <a:extLst>
            <a:ext uri="{909E8E84-426E-40DD-AFC4-6F175D3DCCD1}">
              <a14:hiddenFill xmlns:a14="http://schemas.microsoft.com/office/drawing/2010/main">
                <a:solidFill>
                  <a:srgbClr val="FFFFFF"/>
                </a:solidFill>
              </a14:hiddenFill>
            </a:ext>
          </a:extLst>
        </p:spPr>
      </p:pic>
      <p:pic>
        <p:nvPicPr>
          <p:cNvPr id="6149" name="Picture 5">
            <a:extLst>
              <a:ext uri="{FF2B5EF4-FFF2-40B4-BE49-F238E27FC236}">
                <a16:creationId xmlns:a16="http://schemas.microsoft.com/office/drawing/2014/main" id="{5ECB06B2-C7BF-CBF0-6338-FA22FB29CDB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88406" y="1744192"/>
            <a:ext cx="2393085" cy="51880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5078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149"/>
                                        </p:tgtEl>
                                        <p:attrNameLst>
                                          <p:attrName>style.visibility</p:attrName>
                                        </p:attrNameLst>
                                      </p:cBhvr>
                                      <p:to>
                                        <p:strVal val="visible"/>
                                      </p:to>
                                    </p:set>
                                    <p:anim calcmode="lin" valueType="num">
                                      <p:cBhvr additive="base">
                                        <p:cTn id="7" dur="500" fill="hold"/>
                                        <p:tgtEl>
                                          <p:spTgt spid="6149"/>
                                        </p:tgtEl>
                                        <p:attrNameLst>
                                          <p:attrName>ppt_x</p:attrName>
                                        </p:attrNameLst>
                                      </p:cBhvr>
                                      <p:tavLst>
                                        <p:tav tm="0">
                                          <p:val>
                                            <p:strVal val="#ppt_x"/>
                                          </p:val>
                                        </p:tav>
                                        <p:tav tm="100000">
                                          <p:val>
                                            <p:strVal val="#ppt_x"/>
                                          </p:val>
                                        </p:tav>
                                      </p:tavLst>
                                    </p:anim>
                                    <p:anim calcmode="lin" valueType="num">
                                      <p:cBhvr additive="base">
                                        <p:cTn id="8" dur="500" fill="hold"/>
                                        <p:tgtEl>
                                          <p:spTgt spid="614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1ECC9-2791-C947-7A78-F8664EEEEC38}"/>
              </a:ext>
            </a:extLst>
          </p:cNvPr>
          <p:cNvSpPr>
            <a:spLocks noGrp="1"/>
          </p:cNvSpPr>
          <p:nvPr>
            <p:ph type="title"/>
          </p:nvPr>
        </p:nvSpPr>
        <p:spPr/>
        <p:txBody>
          <a:bodyPr>
            <a:normAutofit fontScale="90000"/>
          </a:bodyPr>
          <a:lstStyle/>
          <a:p>
            <a:r>
              <a:rPr lang="en-US" altLang="zh-CN" sz="4400" dirty="0"/>
              <a:t>1.2</a:t>
            </a:r>
            <a:r>
              <a:rPr lang="zh-CN" altLang="en-US" sz="4400" dirty="0"/>
              <a:t> </a:t>
            </a:r>
            <a:r>
              <a:rPr lang="zh-CN" sz="4400" baseline="0" dirty="0"/>
              <a:t>数理统计分析软件</a:t>
            </a:r>
            <a:br>
              <a:rPr lang="en-US" altLang="zh-CN" baseline="0" dirty="0"/>
            </a:br>
            <a:r>
              <a:rPr lang="en-US" altLang="zh-CN" sz="4000" baseline="0" dirty="0"/>
              <a:t>1.2.1 </a:t>
            </a:r>
            <a:r>
              <a:rPr lang="zh-CN" altLang="en-US" sz="4000" dirty="0"/>
              <a:t>数理统计分析中的工具</a:t>
            </a:r>
            <a:endParaRPr lang="en-CN" dirty="0"/>
          </a:p>
        </p:txBody>
      </p:sp>
      <p:sp>
        <p:nvSpPr>
          <p:cNvPr id="3" name="Content Placeholder 2">
            <a:extLst>
              <a:ext uri="{FF2B5EF4-FFF2-40B4-BE49-F238E27FC236}">
                <a16:creationId xmlns:a16="http://schemas.microsoft.com/office/drawing/2014/main" id="{43DE9097-072F-49B8-1C9B-5C97F92B2E04}"/>
              </a:ext>
            </a:extLst>
          </p:cNvPr>
          <p:cNvSpPr>
            <a:spLocks noGrp="1"/>
          </p:cNvSpPr>
          <p:nvPr>
            <p:ph idx="1"/>
          </p:nvPr>
        </p:nvSpPr>
        <p:spPr/>
        <p:txBody>
          <a:bodyPr/>
          <a:lstStyle/>
          <a:p>
            <a:pPr marL="0" indent="0">
              <a:buNone/>
            </a:pPr>
            <a:r>
              <a:rPr lang="zh-CN" altLang="en-US" sz="2800" dirty="0">
                <a:solidFill>
                  <a:srgbClr val="0066FF"/>
                </a:solidFill>
              </a:rPr>
              <a:t>数据管理</a:t>
            </a:r>
            <a:endParaRPr lang="en-US" altLang="zh-CN" sz="2800" dirty="0">
              <a:solidFill>
                <a:srgbClr val="0066FF"/>
              </a:solidFill>
            </a:endParaRPr>
          </a:p>
          <a:p>
            <a:r>
              <a:rPr lang="zh-CN" altLang="en-US" dirty="0"/>
              <a:t>电子表格软件</a:t>
            </a:r>
            <a:endParaRPr lang="en-US" altLang="zh-CN" dirty="0"/>
          </a:p>
          <a:p>
            <a:pPr lvl="1"/>
            <a:r>
              <a:rPr lang="zh-CN" altLang="en-US" dirty="0"/>
              <a:t>这方面最为突出有微软</a:t>
            </a:r>
            <a:r>
              <a:rPr lang="en-US" altLang="zh-CN" dirty="0"/>
              <a:t>MS office</a:t>
            </a:r>
            <a:r>
              <a:rPr lang="zh-CN" altLang="en-US" dirty="0"/>
              <a:t>的</a:t>
            </a:r>
            <a:r>
              <a:rPr lang="en-US" altLang="zh-CN" dirty="0"/>
              <a:t>Excel</a:t>
            </a:r>
            <a:r>
              <a:rPr lang="zh-CN" altLang="en-US" dirty="0"/>
              <a:t>，金山</a:t>
            </a:r>
            <a:r>
              <a:rPr lang="en-US" altLang="zh-CN" dirty="0"/>
              <a:t>WPS Office</a:t>
            </a:r>
            <a:r>
              <a:rPr lang="zh-CN" altLang="en-US" dirty="0"/>
              <a:t>的</a:t>
            </a:r>
            <a:r>
              <a:rPr lang="en-US" altLang="zh-CN" dirty="0"/>
              <a:t>ET</a:t>
            </a:r>
            <a:r>
              <a:rPr lang="zh-CN" altLang="en-US" dirty="0"/>
              <a:t>也是不错的选择。</a:t>
            </a:r>
            <a:endParaRPr lang="en-US" altLang="zh-CN" dirty="0"/>
          </a:p>
          <a:p>
            <a:r>
              <a:rPr lang="zh-CN" altLang="en-US" dirty="0"/>
              <a:t>数据库管理软件</a:t>
            </a:r>
            <a:endParaRPr lang="en-US" altLang="zh-CN" dirty="0"/>
          </a:p>
          <a:p>
            <a:pPr lvl="1"/>
            <a:r>
              <a:rPr lang="zh-CN" altLang="en-US" dirty="0"/>
              <a:t>如常用的</a:t>
            </a:r>
            <a:r>
              <a:rPr lang="en-US" altLang="zh-CN" dirty="0"/>
              <a:t>Oracle</a:t>
            </a:r>
            <a:r>
              <a:rPr lang="zh-CN" altLang="en-US" dirty="0"/>
              <a:t>、</a:t>
            </a:r>
            <a:r>
              <a:rPr lang="en-US" altLang="zh-CN" dirty="0" err="1"/>
              <a:t>SQLServer</a:t>
            </a:r>
            <a:r>
              <a:rPr lang="zh-CN" altLang="en-US" dirty="0"/>
              <a:t>、</a:t>
            </a:r>
            <a:r>
              <a:rPr lang="en-US" altLang="zh-CN" dirty="0"/>
              <a:t>MySQL</a:t>
            </a:r>
            <a:r>
              <a:rPr lang="zh-CN" altLang="en-US" dirty="0"/>
              <a:t>等属于专门的数据库系统，本文不做介绍。</a:t>
            </a:r>
            <a:endParaRPr lang="en-CN" dirty="0"/>
          </a:p>
        </p:txBody>
      </p:sp>
    </p:spTree>
    <p:extLst>
      <p:ext uri="{BB962C8B-B14F-4D97-AF65-F5344CB8AC3E}">
        <p14:creationId xmlns:p14="http://schemas.microsoft.com/office/powerpoint/2010/main" val="6668005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1ECC9-2791-C947-7A78-F8664EEEEC38}"/>
              </a:ext>
            </a:extLst>
          </p:cNvPr>
          <p:cNvSpPr>
            <a:spLocks noGrp="1"/>
          </p:cNvSpPr>
          <p:nvPr>
            <p:ph type="title"/>
          </p:nvPr>
        </p:nvSpPr>
        <p:spPr/>
        <p:txBody>
          <a:bodyPr>
            <a:normAutofit fontScale="90000"/>
          </a:bodyPr>
          <a:lstStyle/>
          <a:p>
            <a:r>
              <a:rPr lang="en-US" altLang="zh-CN" sz="4400" dirty="0"/>
              <a:t>1.2</a:t>
            </a:r>
            <a:r>
              <a:rPr lang="zh-CN" altLang="en-US" sz="4400" dirty="0"/>
              <a:t> </a:t>
            </a:r>
            <a:r>
              <a:rPr lang="zh-CN" sz="4400" baseline="0" dirty="0"/>
              <a:t>数理统计分析软件</a:t>
            </a:r>
            <a:br>
              <a:rPr lang="en-US" altLang="zh-CN" baseline="0" dirty="0"/>
            </a:br>
            <a:r>
              <a:rPr lang="en-US" altLang="zh-CN" sz="4000" baseline="0" dirty="0"/>
              <a:t>1.2.1 </a:t>
            </a:r>
            <a:r>
              <a:rPr lang="zh-CN" altLang="en-US" sz="4000" dirty="0"/>
              <a:t>数理统计分析中的工具</a:t>
            </a:r>
            <a:endParaRPr lang="en-CN" dirty="0"/>
          </a:p>
        </p:txBody>
      </p:sp>
      <p:sp>
        <p:nvSpPr>
          <p:cNvPr id="3" name="Content Placeholder 2">
            <a:extLst>
              <a:ext uri="{FF2B5EF4-FFF2-40B4-BE49-F238E27FC236}">
                <a16:creationId xmlns:a16="http://schemas.microsoft.com/office/drawing/2014/main" id="{43DE9097-072F-49B8-1C9B-5C97F92B2E04}"/>
              </a:ext>
            </a:extLst>
          </p:cNvPr>
          <p:cNvSpPr>
            <a:spLocks noGrp="1"/>
          </p:cNvSpPr>
          <p:nvPr>
            <p:ph idx="1"/>
          </p:nvPr>
        </p:nvSpPr>
        <p:spPr>
          <a:xfrm>
            <a:off x="777240" y="1825624"/>
            <a:ext cx="10659110" cy="4968875"/>
          </a:xfrm>
        </p:spPr>
        <p:txBody>
          <a:bodyPr>
            <a:normAutofit/>
          </a:bodyPr>
          <a:lstStyle/>
          <a:p>
            <a:pPr marL="0" indent="0">
              <a:buNone/>
            </a:pPr>
            <a:r>
              <a:rPr lang="zh-CN" altLang="en-US" sz="2800" dirty="0">
                <a:solidFill>
                  <a:srgbClr val="0066FF"/>
                </a:solidFill>
              </a:rPr>
              <a:t>数据处理分析</a:t>
            </a:r>
            <a:endParaRPr lang="en-US" altLang="zh-CN" sz="2800" dirty="0">
              <a:solidFill>
                <a:srgbClr val="0066FF"/>
              </a:solidFill>
            </a:endParaRPr>
          </a:p>
          <a:p>
            <a:r>
              <a:rPr lang="zh-CN" altLang="en-US" dirty="0"/>
              <a:t>这方面的软件比较多，如常用的</a:t>
            </a:r>
            <a:r>
              <a:rPr lang="en-US" altLang="zh-CN" dirty="0"/>
              <a:t>SAS</a:t>
            </a:r>
            <a:r>
              <a:rPr lang="zh-CN" altLang="en-US" dirty="0"/>
              <a:t>、</a:t>
            </a:r>
            <a:r>
              <a:rPr lang="en-US" altLang="zh-CN" dirty="0"/>
              <a:t>SPSS</a:t>
            </a:r>
            <a:r>
              <a:rPr lang="zh-CN" altLang="en-US" dirty="0"/>
              <a:t>和</a:t>
            </a:r>
            <a:r>
              <a:rPr lang="en-US" altLang="zh-CN" dirty="0" err="1"/>
              <a:t>Matlab</a:t>
            </a:r>
            <a:r>
              <a:rPr lang="zh-CN" altLang="en-US" dirty="0"/>
              <a:t>等，后起之秀如</a:t>
            </a:r>
            <a:r>
              <a:rPr lang="en-US" altLang="zh-CN" dirty="0"/>
              <a:t>Stata</a:t>
            </a:r>
            <a:r>
              <a:rPr lang="zh-CN" altLang="en-US" dirty="0"/>
              <a:t>，</a:t>
            </a:r>
            <a:r>
              <a:rPr lang="en-US" altLang="zh-CN" dirty="0"/>
              <a:t>R</a:t>
            </a:r>
            <a:r>
              <a:rPr lang="zh-CN" altLang="en-US" dirty="0"/>
              <a:t>和</a:t>
            </a:r>
            <a:r>
              <a:rPr lang="en-US" altLang="zh-CN" dirty="0"/>
              <a:t>Python</a:t>
            </a:r>
            <a:r>
              <a:rPr lang="zh-CN" altLang="en-US" dirty="0"/>
              <a:t>语言，这里除了</a:t>
            </a:r>
            <a:r>
              <a:rPr lang="en-US" altLang="zh-CN" dirty="0"/>
              <a:t>R</a:t>
            </a:r>
            <a:r>
              <a:rPr lang="zh-CN" altLang="en-US" dirty="0"/>
              <a:t>语言和</a:t>
            </a:r>
            <a:r>
              <a:rPr lang="en-US" altLang="zh-CN" dirty="0"/>
              <a:t>Python</a:t>
            </a:r>
            <a:r>
              <a:rPr lang="zh-CN" altLang="en-US" dirty="0"/>
              <a:t>外，其他皆为收费软件，而且价格不菲，</a:t>
            </a:r>
            <a:r>
              <a:rPr lang="en-US" altLang="zh-CN" dirty="0"/>
              <a:t>R</a:t>
            </a:r>
            <a:r>
              <a:rPr lang="zh-CN" altLang="en-US" dirty="0"/>
              <a:t>和</a:t>
            </a:r>
            <a:r>
              <a:rPr lang="en-US" altLang="zh-CN" dirty="0"/>
              <a:t>Python</a:t>
            </a:r>
            <a:r>
              <a:rPr lang="zh-CN" altLang="en-US" dirty="0"/>
              <a:t>语言不仅免费，而且开源，是一个跨平台系统。</a:t>
            </a:r>
            <a:endParaRPr lang="en-US" altLang="zh-CN" dirty="0"/>
          </a:p>
          <a:p>
            <a:r>
              <a:rPr lang="en-US" altLang="zh-CN" dirty="0"/>
              <a:t>R</a:t>
            </a:r>
            <a:r>
              <a:rPr lang="zh-CN" altLang="en-US" dirty="0"/>
              <a:t>语言在统计分析和数据可视化方面表现优异，特别适合统计学家、数据分析师和科研人员。它在学术研究和小规模数据集的统计建模中非常强大。</a:t>
            </a:r>
            <a:r>
              <a:rPr lang="en-US" altLang="zh-CN" dirty="0"/>
              <a:t>Python</a:t>
            </a:r>
            <a:r>
              <a:rPr lang="zh-CN" altLang="en-US" dirty="0"/>
              <a:t>则更通用，适合数据科学家、机器学习工程师以及那些需要处理大规模数据、自动化任务或开发复杂应用的用户。</a:t>
            </a:r>
            <a:r>
              <a:rPr lang="en-US" altLang="zh-CN" dirty="0"/>
              <a:t>Python</a:t>
            </a:r>
            <a:r>
              <a:rPr lang="zh-CN" altLang="en-US" dirty="0"/>
              <a:t>通过其强大的库生态系统，能够提供从数据采集到模型部署的完整解决方案。</a:t>
            </a:r>
            <a:endParaRPr lang="en-CN" dirty="0"/>
          </a:p>
        </p:txBody>
      </p:sp>
    </p:spTree>
    <p:extLst>
      <p:ext uri="{BB962C8B-B14F-4D97-AF65-F5344CB8AC3E}">
        <p14:creationId xmlns:p14="http://schemas.microsoft.com/office/powerpoint/2010/main" val="1175133696"/>
      </p:ext>
    </p:extLst>
  </p:cSld>
  <p:clrMapOvr>
    <a:masterClrMapping/>
  </p:clrMapOvr>
</p:sld>
</file>

<file path=ppt/theme/theme1.xml><?xml version="1.0" encoding="utf-8"?>
<a:theme xmlns:a="http://schemas.openxmlformats.org/drawingml/2006/main" name="ConfettiVTI">
  <a:themeElements>
    <a:clrScheme name="AnalogousFromLightSeedLeftStep">
      <a:dk1>
        <a:srgbClr val="000000"/>
      </a:dk1>
      <a:lt1>
        <a:srgbClr val="FFFFFF"/>
      </a:lt1>
      <a:dk2>
        <a:srgbClr val="243041"/>
      </a:dk2>
      <a:lt2>
        <a:srgbClr val="E8E8E2"/>
      </a:lt2>
      <a:accent1>
        <a:srgbClr val="9796C6"/>
      </a:accent1>
      <a:accent2>
        <a:srgbClr val="7F96BA"/>
      </a:accent2>
      <a:accent3>
        <a:srgbClr val="7DACB7"/>
      </a:accent3>
      <a:accent4>
        <a:srgbClr val="78AFA3"/>
      </a:accent4>
      <a:accent5>
        <a:srgbClr val="83AE92"/>
      </a:accent5>
      <a:accent6>
        <a:srgbClr val="7DB27A"/>
      </a:accent6>
      <a:hlink>
        <a:srgbClr val="848651"/>
      </a:hlink>
      <a:folHlink>
        <a:srgbClr val="7F7F7F"/>
      </a:folHlink>
    </a:clrScheme>
    <a:fontScheme name="Custom 10">
      <a:majorFont>
        <a:latin typeface="Gill Sans Nova"/>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onfettiVTI" id="{B5618F7C-B4F0-4D28-83B4-440D0519681F}" vid="{5F84EFDF-E14E-48C6-955C-990A32085A7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Droplet</Template>
  <TotalTime>783</TotalTime>
  <Words>3184</Words>
  <Application>Microsoft Office PowerPoint</Application>
  <PresentationFormat>宽屏</PresentationFormat>
  <Paragraphs>231</Paragraphs>
  <Slides>27</Slides>
  <Notes>9</Notes>
  <HiddenSlides>0</HiddenSlides>
  <MMClips>1</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27</vt:i4>
      </vt:variant>
    </vt:vector>
  </HeadingPairs>
  <TitlesOfParts>
    <vt:vector size="35" baseType="lpstr">
      <vt:lpstr>AvenirNext LT Pro Medium</vt:lpstr>
      <vt:lpstr>Aptos</vt:lpstr>
      <vt:lpstr>Arial</vt:lpstr>
      <vt:lpstr>Arial Nova</vt:lpstr>
      <vt:lpstr>Calibri</vt:lpstr>
      <vt:lpstr>Gill Sans Nova</vt:lpstr>
      <vt:lpstr>Times New Roman</vt:lpstr>
      <vt:lpstr>ConfettiVTI</vt:lpstr>
      <vt:lpstr>数理统计分析 —引言</vt:lpstr>
      <vt:lpstr>目录</vt:lpstr>
      <vt:lpstr>1.1 数理统计分析的基本概念</vt:lpstr>
      <vt:lpstr>1.1 数理统计分析的基本概念</vt:lpstr>
      <vt:lpstr>1.1 数理统计分析的基本概念</vt:lpstr>
      <vt:lpstr>1.1 数理统计分析的基本概念</vt:lpstr>
      <vt:lpstr>1.1 数理统计分析的基本概念</vt:lpstr>
      <vt:lpstr>1.2 数理统计分析软件 1.2.1 数理统计分析中的工具</vt:lpstr>
      <vt:lpstr>1.2 数理统计分析软件 1.2.1 数理统计分析中的工具</vt:lpstr>
      <vt:lpstr>1.2 数理统计分析软件 1.2.1 数理统计分析中的工具</vt:lpstr>
      <vt:lpstr>1.2 数理统计分析软件 1.2.1 数理统计分析中的工具</vt:lpstr>
      <vt:lpstr>1.2 数理统计分析软件 1.2.2 数理统计分析工具比较</vt:lpstr>
      <vt:lpstr>1.2 数理统计分析软件 1.2.2 数理统计分析工具比较</vt:lpstr>
      <vt:lpstr>1.2 数理统计分析软件 1.2.2 数理统计分析工具比较</vt:lpstr>
      <vt:lpstr>1.2 数理统计分析软件 1.2.3 数理统计分析工具选择</vt:lpstr>
      <vt:lpstr>1.3 数理统计分析R语言简介 </vt:lpstr>
      <vt:lpstr>1.3 数理统计分析R语言简介 1.3.1 什么是R语言</vt:lpstr>
      <vt:lpstr>1.3 数理统计分析R语言简介 1.3.2 为什么要用R语言</vt:lpstr>
      <vt:lpstr>1.3 数理统计分析R语言简介 1.3.2 为什么要用R语言</vt:lpstr>
      <vt:lpstr>1.3 数理统计分析R语言简介 1.3.3 R语言的优劣势</vt:lpstr>
      <vt:lpstr>1.3 数理统计分析R语言简介 1.3.3 R语言的优劣势</vt:lpstr>
      <vt:lpstr>1.3 数理统计分析R语言简介 1.3.3 R语言的优劣势</vt:lpstr>
      <vt:lpstr>1.3 数理统计分析R语言简介 1.3.4 如何发挥R语言的优势</vt:lpstr>
      <vt:lpstr>1.3 数理统计分析R语言简介 1.3.4 如何发挥R语言的优势</vt:lpstr>
      <vt:lpstr>1.3 数理统计分析R语言简介 1.3.4 如何发挥R语言的优势</vt:lpstr>
      <vt:lpstr>小结</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数理统计分析 —引言</dc:title>
  <dc:creator>Deng, Yikai</dc:creator>
  <cp:lastModifiedBy>Lulu Gao</cp:lastModifiedBy>
  <cp:revision>111</cp:revision>
  <dcterms:created xsi:type="dcterms:W3CDTF">2024-07-30T16:25:16Z</dcterms:created>
  <dcterms:modified xsi:type="dcterms:W3CDTF">2024-12-24T03:57:51Z</dcterms:modified>
</cp:coreProperties>
</file>